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386" r:id="rId2"/>
    <p:sldId id="442" r:id="rId3"/>
    <p:sldId id="443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387" r:id="rId12"/>
    <p:sldId id="413" r:id="rId13"/>
    <p:sldId id="45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10" r:id="rId22"/>
    <p:sldId id="412" r:id="rId23"/>
    <p:sldId id="411" r:id="rId24"/>
    <p:sldId id="414" r:id="rId25"/>
    <p:sldId id="417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30" r:id="rId37"/>
    <p:sldId id="431" r:id="rId38"/>
    <p:sldId id="432" r:id="rId39"/>
    <p:sldId id="433" r:id="rId40"/>
    <p:sldId id="454" r:id="rId41"/>
    <p:sldId id="429" r:id="rId42"/>
    <p:sldId id="436" r:id="rId43"/>
    <p:sldId id="437" r:id="rId44"/>
    <p:sldId id="438" r:id="rId45"/>
    <p:sldId id="439" r:id="rId46"/>
    <p:sldId id="435" r:id="rId47"/>
    <p:sldId id="44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介绍" id="{BA670F92-F3DE-48C9-B374-691F2D18C305}">
          <p14:sldIdLst>
            <p14:sldId id="386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387"/>
          </p14:sldIdLst>
        </p14:section>
        <p14:section name="计算机的分类" id="{DAF6ACCF-08DF-48E9-88FB-160A2457CE0F}">
          <p14:sldIdLst>
            <p14:sldId id="413"/>
          </p14:sldIdLst>
        </p14:section>
        <p14:section name="计算机发展历程" id="{38EE0E73-4F6D-450B-B331-C7F719EF2E2F}">
          <p14:sldIdLst>
            <p14:sldId id="451"/>
          </p14:sldIdLst>
        </p14:section>
        <p14:section name="硬件的发展" id="{E90F2EBF-97D1-4A68-ACB4-105BB9FD5FC7}">
          <p14:sldIdLst>
            <p14:sldId id="402"/>
            <p14:sldId id="403"/>
            <p14:sldId id="404"/>
            <p14:sldId id="405"/>
            <p14:sldId id="406"/>
            <p14:sldId id="407"/>
            <p14:sldId id="408"/>
            <p14:sldId id="410"/>
          </p14:sldIdLst>
        </p14:section>
        <p14:section name="软件的发展" id="{15706BDE-E507-4A6F-A87B-18D039148535}">
          <p14:sldIdLst>
            <p14:sldId id="412"/>
            <p14:sldId id="411"/>
          </p14:sldIdLst>
        </p14:section>
        <p14:section name="计算机的性能指标" id="{4D44A570-CABB-4300-83EA-F277A2016801}">
          <p14:sldIdLst>
            <p14:sldId id="414"/>
            <p14:sldId id="417"/>
            <p14:sldId id="419"/>
            <p14:sldId id="420"/>
            <p14:sldId id="421"/>
            <p14:sldId id="422"/>
          </p14:sldIdLst>
        </p14:section>
        <p14:section name="计算机的硬件" id="{93425268-9113-4B55-A52C-6B7DD2974508}">
          <p14:sldIdLst>
            <p14:sldId id="423"/>
            <p14:sldId id="424"/>
            <p14:sldId id="425"/>
            <p14:sldId id="426"/>
            <p14:sldId id="427"/>
            <p14:sldId id="428"/>
            <p14:sldId id="430"/>
            <p14:sldId id="431"/>
            <p14:sldId id="432"/>
            <p14:sldId id="433"/>
            <p14:sldId id="454"/>
            <p14:sldId id="429"/>
            <p14:sldId id="436"/>
            <p14:sldId id="437"/>
            <p14:sldId id="438"/>
            <p14:sldId id="439"/>
            <p14:sldId id="435"/>
          </p14:sldIdLst>
        </p14:section>
        <p14:section name="计算机系统的层次结构" id="{0B3C9D28-834B-4812-A0F3-F71D476DF3F5}">
          <p14:sldIdLst>
            <p14:sldId id="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ui han" initials="jh" lastIdx="1" clrIdx="0">
    <p:extLst>
      <p:ext uri="{19B8F6BF-5375-455C-9EA6-DF929625EA0E}">
        <p15:presenceInfo xmlns:p15="http://schemas.microsoft.com/office/powerpoint/2012/main" userId="b8dfd70b8ebb15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204" autoAdjust="0"/>
  </p:normalViewPr>
  <p:slideViewPr>
    <p:cSldViewPr snapToGrid="0">
      <p:cViewPr>
        <p:scale>
          <a:sx n="50" d="100"/>
          <a:sy n="50" d="100"/>
        </p:scale>
        <p:origin x="164" y="8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4F48-3EC3-4912-B201-9266129D6BE0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5D0D-748D-4731-9D35-F05D9AC06F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0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考核方式、参考书介绍</a:t>
            </a:r>
            <a:endParaRPr lang="en-US" altLang="zh-CN" dirty="0"/>
          </a:p>
          <a:p>
            <a:r>
              <a:rPr lang="zh-CN" altLang="en-US" dirty="0"/>
              <a:t>信息化世界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计算机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硬件、操作系统、软件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手机电脑硬件信息</a:t>
            </a:r>
            <a:r>
              <a:rPr lang="en-US" altLang="zh-CN" dirty="0">
                <a:sym typeface="Wingdings" panose="05000000000000000000" pitchFamily="2" charset="2"/>
              </a:rPr>
              <a:t>CPU</a:t>
            </a:r>
            <a:r>
              <a:rPr lang="zh-CN" altLang="en-US" dirty="0">
                <a:sym typeface="Wingdings" panose="05000000000000000000" pitchFamily="2" charset="2"/>
              </a:rPr>
              <a:t>、内存、硬盘、主板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硬件如何识别数据（二进制）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引脚传送电信号、硬件之间通过印刷电路板（主板）传送数据、每个二进制数位称为</a:t>
            </a:r>
            <a:r>
              <a:rPr lang="en-US" altLang="zh-CN" dirty="0">
                <a:sym typeface="Wingdings" panose="05000000000000000000" pitchFamily="2" charset="2"/>
              </a:rPr>
              <a:t>1bit</a:t>
            </a:r>
          </a:p>
          <a:p>
            <a:r>
              <a:rPr lang="zh-CN" altLang="en-US" dirty="0"/>
              <a:t>问题：</a:t>
            </a:r>
            <a:r>
              <a:rPr lang="en-US" altLang="zh-CN" dirty="0"/>
              <a:t>1.</a:t>
            </a:r>
            <a:r>
              <a:rPr lang="zh-CN" altLang="en-US" dirty="0"/>
              <a:t>数字、文字、图像如何表示？</a:t>
            </a:r>
            <a:r>
              <a:rPr lang="en-US" altLang="zh-CN" dirty="0"/>
              <a:t>2.CPU</a:t>
            </a:r>
            <a:r>
              <a:rPr lang="zh-CN" altLang="en-US" dirty="0"/>
              <a:t>如何对这些数据进行处理（运算）？</a:t>
            </a:r>
            <a:r>
              <a:rPr lang="en-US" altLang="zh-CN" dirty="0"/>
              <a:t>3.</a:t>
            </a:r>
            <a:r>
              <a:rPr lang="zh-CN" altLang="en-US" dirty="0"/>
              <a:t>如何存储这些数据？</a:t>
            </a:r>
            <a:r>
              <a:rPr lang="en-US" altLang="zh-CN" dirty="0"/>
              <a:t>4.</a:t>
            </a:r>
            <a:r>
              <a:rPr lang="zh-CN" altLang="en-US" dirty="0"/>
              <a:t>如何从内存中取出所需数据？</a:t>
            </a:r>
            <a:r>
              <a:rPr lang="en-US" altLang="zh-CN" dirty="0"/>
              <a:t>5.CPU</a:t>
            </a:r>
            <a:r>
              <a:rPr lang="zh-CN" altLang="en-US" dirty="0"/>
              <a:t>如何识别和执行程序？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00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贝尔实验室发明晶体管、其体积小、功耗低</a:t>
            </a:r>
            <a:endParaRPr lang="en-US" altLang="zh-CN" dirty="0"/>
          </a:p>
          <a:p>
            <a:r>
              <a:rPr lang="zh-CN" altLang="en-US" dirty="0"/>
              <a:t>几十万晶体管焊接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不可靠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中小规模集成电路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46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随着微电子学的深入研究，特别是光刻技术和设备的成熟，计算机发展进入了集成电路时代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4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微处理器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英特尔</a:t>
            </a:r>
            <a:r>
              <a:rPr lang="en-US" altLang="zh-CN" dirty="0">
                <a:sym typeface="Wingdings" panose="05000000000000000000" pitchFamily="2" charset="2"/>
              </a:rPr>
              <a:t>CPU</a:t>
            </a:r>
            <a:r>
              <a:rPr lang="zh-CN" altLang="en-US" dirty="0">
                <a:sym typeface="Wingdings" panose="05000000000000000000" pitchFamily="2" charset="2"/>
              </a:rPr>
              <a:t>发展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7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2300</a:t>
            </a:r>
            <a:r>
              <a:rPr lang="zh-CN" altLang="en-US" dirty="0"/>
              <a:t>个晶体管数目</a:t>
            </a:r>
            <a:endParaRPr lang="en-US" altLang="zh-CN" dirty="0"/>
          </a:p>
          <a:p>
            <a:r>
              <a:rPr lang="zh-CN" altLang="en-US" dirty="0"/>
              <a:t>机器字长：计算机一次整数运算所能处理的二进制位数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94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579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集成电路时代代际划分不统一</a:t>
            </a:r>
            <a:endParaRPr lang="en-US" altLang="zh-CN" dirty="0"/>
          </a:p>
          <a:p>
            <a:r>
              <a:rPr lang="zh-CN" altLang="en-US" dirty="0"/>
              <a:t>目前发展趋势：两极分化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70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高级语言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编译程序和解释程序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机器语言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计算机发展初期，只能使用机器语言编程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机器语言可读性差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发明了汇编语言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编程时除了关注问题本身还需要关注计算机硬件和指令系统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编程困难、软件不丰富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后来出现了高级语言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只需要关注问题本身，不需要关注硬件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软件日益丰富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逐渐出现了操作系统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01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80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2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12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84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35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0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计算机目前发展趋势：两极分化，更微型、多用途；更巨型、超高速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43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1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83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软件与硬件的逻辑等效性：同一个功能，即可以用硬件实现，也可以用软件实现，前者效率高、成本高，后者效率低、成本低</a:t>
            </a:r>
            <a:endParaRPr lang="en-US" altLang="zh-CN" dirty="0"/>
          </a:p>
          <a:p>
            <a:r>
              <a:rPr lang="zh-CN" altLang="en-US" dirty="0"/>
              <a:t>例：乘法实现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以运算器为中心存在问题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现代计算机结构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816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81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主机概念区别</a:t>
            </a:r>
            <a:endParaRPr lang="en-US" altLang="zh-CN" dirty="0"/>
          </a:p>
          <a:p>
            <a:r>
              <a:rPr lang="zh-CN" altLang="en-US" dirty="0"/>
              <a:t>主存和辅存概念区别（手机运行内存和机身存储）</a:t>
            </a:r>
            <a:endParaRPr lang="en-US" altLang="zh-CN" dirty="0"/>
          </a:p>
          <a:p>
            <a:r>
              <a:rPr lang="en-US" altLang="zh-CN" dirty="0"/>
              <a:t>APP</a:t>
            </a:r>
            <a:r>
              <a:rPr lang="zh-CN" altLang="en-US" dirty="0"/>
              <a:t>从辅存加载到主存才能运行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1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TTL</a:t>
            </a:r>
            <a:r>
              <a:rPr lang="zh-CN" altLang="en-US" dirty="0"/>
              <a:t>晶体管晶体管逻辑电平，高于</a:t>
            </a:r>
            <a:r>
              <a:rPr lang="en-US" altLang="zh-CN" dirty="0"/>
              <a:t>2.4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，低于</a:t>
            </a:r>
            <a:r>
              <a:rPr lang="en-US" altLang="zh-CN" dirty="0"/>
              <a:t>0.4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84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en-US" altLang="zh-CN" dirty="0"/>
              <a:t>MAR=4</a:t>
            </a:r>
            <a:r>
              <a:rPr lang="zh-CN" altLang="en-US" dirty="0"/>
              <a:t>位，</a:t>
            </a:r>
            <a:r>
              <a:rPr lang="en-US" altLang="zh-CN" dirty="0"/>
              <a:t>MDR=16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易混淆：字和字节、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宽带带宽说明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区别，如</a:t>
            </a:r>
            <a:r>
              <a:rPr lang="en-US" altLang="zh-CN" dirty="0"/>
              <a:t>100Mbps=12.5MB/s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455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通用寄存器可以有多个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3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</a:t>
            </a:r>
            <a:r>
              <a:rPr lang="zh-CN" altLang="en-US" dirty="0"/>
              <a:t>是控制器的核心</a:t>
            </a:r>
            <a:endParaRPr lang="en-US" altLang="zh-CN" dirty="0"/>
          </a:p>
          <a:p>
            <a:r>
              <a:rPr lang="en-US" altLang="zh-CN" dirty="0"/>
              <a:t>PC: Program Counter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97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43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取指令完成后，</a:t>
            </a:r>
            <a:r>
              <a:rPr lang="en-US" altLang="zh-CN" dirty="0"/>
              <a:t>PC</a:t>
            </a:r>
            <a:r>
              <a:rPr lang="zh-CN" altLang="en-US" dirty="0"/>
              <a:t>就自动加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1-4</a:t>
            </a:r>
            <a:r>
              <a:rPr lang="zh-CN" altLang="en-US" dirty="0"/>
              <a:t>取指令，</a:t>
            </a:r>
            <a:r>
              <a:rPr lang="en-US" altLang="zh-CN" dirty="0"/>
              <a:t>5</a:t>
            </a:r>
            <a:r>
              <a:rPr lang="zh-CN" altLang="en-US" dirty="0"/>
              <a:t>分析指令，</a:t>
            </a:r>
            <a:r>
              <a:rPr lang="en-US" altLang="zh-CN" dirty="0"/>
              <a:t>6-9</a:t>
            </a:r>
            <a:r>
              <a:rPr lang="zh-CN" altLang="en-US" dirty="0"/>
              <a:t>执行指令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01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61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27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76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利用中断机制通知操作系统终止该进程</a:t>
            </a:r>
            <a:endParaRPr lang="en-US" altLang="zh-CN" dirty="0"/>
          </a:p>
          <a:p>
            <a:r>
              <a:rPr lang="zh-CN" altLang="en-US" dirty="0"/>
              <a:t>取指令</a:t>
            </a:r>
            <a:r>
              <a:rPr lang="en-US" altLang="zh-CN" dirty="0"/>
              <a:t>(#1</a:t>
            </a:r>
            <a:r>
              <a:rPr lang="zh-CN" altLang="en-US" dirty="0"/>
              <a:t>～</a:t>
            </a:r>
            <a:r>
              <a:rPr lang="en-US" altLang="zh-CN" dirty="0"/>
              <a:t>#4)</a:t>
            </a:r>
          </a:p>
          <a:p>
            <a:r>
              <a:rPr lang="zh-CN" altLang="en-US" dirty="0"/>
              <a:t>分析指令</a:t>
            </a:r>
            <a:r>
              <a:rPr lang="en-US" altLang="zh-CN" dirty="0"/>
              <a:t>(#5)</a:t>
            </a:r>
          </a:p>
          <a:p>
            <a:r>
              <a:rPr lang="zh-CN" altLang="en-US" dirty="0"/>
              <a:t>执行停机指令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90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19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通过很多条电路，可以传递多个二进制数位，每个二进制数位称为</a:t>
            </a:r>
            <a:r>
              <a:rPr lang="en-US" altLang="zh-CN" dirty="0"/>
              <a:t>1bit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66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MAR</a:t>
            </a:r>
            <a:r>
              <a:rPr lang="zh-CN" altLang="en-US" dirty="0"/>
              <a:t>和</a:t>
            </a:r>
            <a:r>
              <a:rPr lang="en-US" altLang="zh-CN" dirty="0"/>
              <a:t>MDR</a:t>
            </a:r>
            <a:r>
              <a:rPr lang="zh-CN" altLang="en-US" dirty="0"/>
              <a:t>逻辑上属于主存，但现在一般都集成在</a:t>
            </a:r>
            <a:r>
              <a:rPr lang="en-US" altLang="zh-CN" dirty="0"/>
              <a:t>CPU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回顾冯诺依曼计算机特点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77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下层是上层的基础，上层是下层的扩展</a:t>
            </a:r>
            <a:endParaRPr lang="en-US" altLang="zh-CN" dirty="0"/>
          </a:p>
          <a:p>
            <a:r>
              <a:rPr lang="zh-CN" altLang="en-US" dirty="0"/>
              <a:t>计组主要关注下两层</a:t>
            </a:r>
            <a:endParaRPr lang="en-US" altLang="zh-CN" dirty="0"/>
          </a:p>
          <a:p>
            <a:r>
              <a:rPr lang="zh-CN" altLang="en-US" dirty="0"/>
              <a:t>三种级别的语言</a:t>
            </a:r>
            <a:r>
              <a:rPr lang="en-US" altLang="zh-CN" dirty="0"/>
              <a:t>(</a:t>
            </a:r>
            <a:r>
              <a:rPr lang="zh-CN" altLang="en-US" dirty="0"/>
              <a:t>编译程序，解释程序，汇编程序）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1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2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模拟计算机、数字计算机</a:t>
            </a:r>
            <a:r>
              <a:rPr lang="en-US" altLang="zh-CN" dirty="0"/>
              <a:t>(</a:t>
            </a:r>
            <a:r>
              <a:rPr lang="zh-CN" altLang="en-US" dirty="0"/>
              <a:t>分为专用和通用两类，通用计算机又分为单片机、微型机</a:t>
            </a:r>
            <a:r>
              <a:rPr lang="en-US" altLang="zh-CN" dirty="0"/>
              <a:t>PC</a:t>
            </a:r>
            <a:r>
              <a:rPr lang="zh-CN" altLang="en-US" dirty="0"/>
              <a:t>、工作站、服务器、超级计算机）</a:t>
            </a:r>
            <a:endParaRPr lang="en-US" altLang="zh-CN" dirty="0"/>
          </a:p>
          <a:p>
            <a:r>
              <a:rPr lang="zh-CN" altLang="en-US" dirty="0"/>
              <a:t>由上往下：体积、功耗、性能、数据存储量、指令系统、价格越来越高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87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r>
              <a:rPr lang="en-US" altLang="zh-CN" dirty="0"/>
              <a:t>=</a:t>
            </a:r>
            <a:r>
              <a:rPr lang="zh-CN" altLang="en-US" dirty="0"/>
              <a:t>硬件</a:t>
            </a:r>
            <a:r>
              <a:rPr lang="en-US" altLang="zh-CN" dirty="0"/>
              <a:t>+</a:t>
            </a:r>
            <a:r>
              <a:rPr lang="zh-CN" altLang="en-US" dirty="0"/>
              <a:t>软件</a:t>
            </a:r>
            <a:endParaRPr lang="en-US" altLang="zh-CN" dirty="0"/>
          </a:p>
          <a:p>
            <a:r>
              <a:rPr lang="zh-CN" altLang="en-US" dirty="0"/>
              <a:t>硬件：计算机的实体，如主机、外设等，决定计算机性能的天花板和瓶颈</a:t>
            </a:r>
            <a:endParaRPr lang="en-US" altLang="zh-CN" dirty="0"/>
          </a:p>
          <a:p>
            <a:r>
              <a:rPr lang="zh-CN" altLang="en-US" dirty="0"/>
              <a:t>软件：各类程序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5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二战末期，美国国防弹道研究实验室开发新武器计算射程和弹道轨迹，顾问冯诺依曼（</a:t>
            </a:r>
            <a:r>
              <a:rPr lang="en-US" altLang="zh-CN" dirty="0"/>
              <a:t>1945</a:t>
            </a:r>
            <a:r>
              <a:rPr lang="zh-CN" altLang="en-US" dirty="0"/>
              <a:t>年，</a:t>
            </a:r>
            <a:r>
              <a:rPr lang="en-US" altLang="zh-CN" dirty="0"/>
              <a:t>EDVAC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1.8</a:t>
            </a:r>
            <a:r>
              <a:rPr lang="zh-CN" altLang="en-US" dirty="0"/>
              <a:t>万个电子管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体积大、耗电量大、可靠性差，需要手工拨动开关和拔插电缆编制程序，使用极不方便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1955</a:t>
            </a:r>
            <a:r>
              <a:rPr lang="zh-CN" altLang="en-US" dirty="0">
                <a:sym typeface="Wingdings" panose="05000000000000000000" pitchFamily="2" charset="2"/>
              </a:rPr>
              <a:t>年退役，陈列于美国国立博物馆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58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9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4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6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2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4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4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2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7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1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0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1BD3-0100-4324-A97A-59EED3E161D7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8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8.png"/><Relationship Id="rId7" Type="http://schemas.openxmlformats.org/officeDocument/2006/relationships/slide" Target="slide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037986" y="1504202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计算机组成原理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48627" y="264291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韩继辉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94365" y="3270920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计算机楼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308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27651" y="3898929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 panose="020B0604020202020204" pitchFamily="34" charset="0"/>
              </a:rPr>
              <a:t>15637173979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8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743169" y="162621"/>
            <a:ext cx="470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???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38C02-6A68-42B3-A93C-09B28108DB80}"/>
              </a:ext>
            </a:extLst>
          </p:cNvPr>
          <p:cNvSpPr txBox="1"/>
          <p:nvPr/>
        </p:nvSpPr>
        <p:spPr>
          <a:xfrm>
            <a:off x="4156177" y="1324754"/>
            <a:ext cx="5973139" cy="441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数字、文字、图像如何用二进制表示？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如何对二进制数进行加减乘除？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如何存储这些二进制数据？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如何从内存中取出想要的数据？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如何识别和执行程序？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C1D25D-55DD-464C-925B-3081E1C4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8" y="1968667"/>
            <a:ext cx="2910732" cy="292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998502" y="76769"/>
            <a:ext cx="2194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本章总览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4D71F1-BDC6-4264-A11F-53D46EB5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987840"/>
            <a:ext cx="10947400" cy="48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B46632-6B9C-4683-AD4F-2E637BE9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9" t="5624" r="7657" b="9247"/>
          <a:stretch/>
        </p:blipFill>
        <p:spPr>
          <a:xfrm>
            <a:off x="198546" y="1038590"/>
            <a:ext cx="1260826" cy="1231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90DAE8-86D4-457F-B0D9-6E8C6B483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0" t="8361" r="12942" b="17180"/>
          <a:stretch/>
        </p:blipFill>
        <p:spPr>
          <a:xfrm>
            <a:off x="4461582" y="768362"/>
            <a:ext cx="2901769" cy="1772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0FC4FE-B17B-413B-946A-615EED0F8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4" t="9646" r="4299" b="5707"/>
          <a:stretch/>
        </p:blipFill>
        <p:spPr>
          <a:xfrm>
            <a:off x="1718647" y="886995"/>
            <a:ext cx="2483660" cy="15350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2ADE20-E43C-411A-996E-F365E742A6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95" t="18666" r="2514" b="11467"/>
          <a:stretch/>
        </p:blipFill>
        <p:spPr>
          <a:xfrm>
            <a:off x="7622627" y="470699"/>
            <a:ext cx="4484582" cy="2367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9E56AC-95EB-4589-B1A3-07FCA81B3E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42" b="15803"/>
          <a:stretch/>
        </p:blipFill>
        <p:spPr>
          <a:xfrm>
            <a:off x="198546" y="3348337"/>
            <a:ext cx="11794908" cy="30389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2EEF241-9C65-4943-8D1E-795A0ECBCAB1}"/>
              </a:ext>
            </a:extLst>
          </p:cNvPr>
          <p:cNvSpPr txBox="1"/>
          <p:nvPr/>
        </p:nvSpPr>
        <p:spPr>
          <a:xfrm>
            <a:off x="329004" y="25053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单片机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C6530-0B75-426A-961C-2911FD2320BF}"/>
              </a:ext>
            </a:extLst>
          </p:cNvPr>
          <p:cNvSpPr txBox="1"/>
          <p:nvPr/>
        </p:nvSpPr>
        <p:spPr>
          <a:xfrm>
            <a:off x="2521895" y="25053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微型机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875AE7-BBC4-4639-8FA6-E3337FB76F66}"/>
              </a:ext>
            </a:extLst>
          </p:cNvPr>
          <p:cNvSpPr txBox="1"/>
          <p:nvPr/>
        </p:nvSpPr>
        <p:spPr>
          <a:xfrm>
            <a:off x="5657418" y="2596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工作站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C7A34F-F7A6-4C05-8939-8AC8E097B8E6}"/>
              </a:ext>
            </a:extLst>
          </p:cNvPr>
          <p:cNvSpPr txBox="1"/>
          <p:nvPr/>
        </p:nvSpPr>
        <p:spPr>
          <a:xfrm>
            <a:off x="9880987" y="2596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61515D-1B50-4CE4-8D52-8E4B47025948}"/>
              </a:ext>
            </a:extLst>
          </p:cNvPr>
          <p:cNvSpPr txBox="1"/>
          <p:nvPr/>
        </p:nvSpPr>
        <p:spPr>
          <a:xfrm>
            <a:off x="5426585" y="60179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超级计算机</a:t>
            </a:r>
          </a:p>
        </p:txBody>
      </p:sp>
    </p:spTree>
    <p:extLst>
      <p:ext uri="{BB962C8B-B14F-4D97-AF65-F5344CB8AC3E}">
        <p14:creationId xmlns:p14="http://schemas.microsoft.com/office/powerpoint/2010/main" val="6822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摘要缩放定位 4">
                <a:extLst>
                  <a:ext uri="{FF2B5EF4-FFF2-40B4-BE49-F238E27FC236}">
                    <a16:creationId xmlns:a16="http://schemas.microsoft.com/office/drawing/2014/main" id="{FF33F4C6-35C3-45DD-BD93-9DAC44F057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2347995"/>
                  </p:ext>
                </p:extLst>
              </p:nvPr>
            </p:nvGraphicFramePr>
            <p:xfrm>
              <a:off x="406400" y="753533"/>
              <a:ext cx="11404600" cy="5892800"/>
            </p:xfrm>
            <a:graphic>
              <a:graphicData uri="http://schemas.microsoft.com/office/powerpoint/2016/summaryzoom">
                <psuz:summaryZm>
                  <psuz:summaryZmObj sectionId="{E90F2EBF-97D1-4A68-ACB4-105BB9FD5FC7}">
                    <psuz:zmPr id="{57360471-7DE4-452B-8B3F-1D67E9D062A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9668" y="206248"/>
                          <a:ext cx="4714240" cy="2651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5706BDE-E507-4A6F-A87B-18D039148535}">
                    <psuz:zmPr id="{05734272-20A8-454F-B91A-F4548996A3B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90692" y="206248"/>
                          <a:ext cx="4714240" cy="2651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44A570-CABB-4300-83EA-F277A2016801}">
                    <psuz:zmPr id="{73EB49AD-D3B9-43B3-AF61-BC722ACAC4E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99668" y="3034792"/>
                          <a:ext cx="4714240" cy="26517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摘要缩放定位 4">
                <a:extLst>
                  <a:ext uri="{FF2B5EF4-FFF2-40B4-BE49-F238E27FC236}">
                    <a16:creationId xmlns:a16="http://schemas.microsoft.com/office/drawing/2014/main" id="{FF33F4C6-35C3-45DD-BD93-9DAC44F057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06400" y="753533"/>
                <a:ext cx="11404600" cy="5892800"/>
                <a:chOff x="406400" y="753533"/>
                <a:chExt cx="11404600" cy="5892800"/>
              </a:xfrm>
            </p:grpSpPr>
            <p:pic>
              <p:nvPicPr>
                <p:cNvPr id="2" name="图片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6068" y="959781"/>
                  <a:ext cx="4714240" cy="26517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图片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7092" y="959781"/>
                  <a:ext cx="4714240" cy="26517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图片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6068" y="3788325"/>
                  <a:ext cx="4714240" cy="26517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E89E32B-A104-45C3-B6F4-7028E2B2D43E}"/>
              </a:ext>
            </a:extLst>
          </p:cNvPr>
          <p:cNvSpPr txBox="1"/>
          <p:nvPr/>
        </p:nvSpPr>
        <p:spPr>
          <a:xfrm>
            <a:off x="4179884" y="96262"/>
            <a:ext cx="383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216731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8DBDC-DE2C-4D35-87E4-7F72AD00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9" y="965142"/>
            <a:ext cx="7719059" cy="48202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6E4499-7214-4A18-AEC2-CEED03EE439F}"/>
              </a:ext>
            </a:extLst>
          </p:cNvPr>
          <p:cNvSpPr txBox="1"/>
          <p:nvPr/>
        </p:nvSpPr>
        <p:spPr>
          <a:xfrm>
            <a:off x="8033281" y="832872"/>
            <a:ext cx="3936310" cy="17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第一台</a:t>
            </a:r>
            <a:r>
              <a:rPr lang="zh-CN" altLang="en-US" b="1" dirty="0"/>
              <a:t>电子数字</a:t>
            </a:r>
            <a:r>
              <a:rPr lang="zh-CN" altLang="en-US" dirty="0"/>
              <a:t>计算机：</a:t>
            </a:r>
            <a:r>
              <a:rPr lang="en-US" altLang="zh-CN" dirty="0"/>
              <a:t>ENIAC (1946)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占地面积约：</a:t>
            </a:r>
            <a:r>
              <a:rPr lang="en-US" altLang="zh-CN" dirty="0"/>
              <a:t>170</a:t>
            </a:r>
            <a:r>
              <a:rPr lang="zh-CN" altLang="en-US" dirty="0"/>
              <a:t>平方米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耗电量：</a:t>
            </a:r>
            <a:r>
              <a:rPr lang="en-US" altLang="zh-CN" dirty="0"/>
              <a:t>150</a:t>
            </a:r>
            <a:r>
              <a:rPr lang="zh-CN" altLang="en-US" dirty="0"/>
              <a:t>千瓦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运算速度：</a:t>
            </a:r>
            <a:r>
              <a:rPr lang="en-US" altLang="zh-CN" dirty="0"/>
              <a:t>5000</a:t>
            </a:r>
            <a:r>
              <a:rPr lang="zh-CN" altLang="en-US" dirty="0"/>
              <a:t>次加法</a:t>
            </a:r>
            <a:r>
              <a:rPr lang="en-US" altLang="zh-CN" dirty="0"/>
              <a:t>/</a:t>
            </a:r>
            <a:r>
              <a:rPr lang="zh-CN" altLang="en-US" dirty="0"/>
              <a:t>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D16FD-4482-4A9C-A286-B797E0DB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69" y="3236496"/>
            <a:ext cx="3398544" cy="25489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501D9-EEAE-405A-B891-943EDE376D88}"/>
              </a:ext>
            </a:extLst>
          </p:cNvPr>
          <p:cNvSpPr txBox="1"/>
          <p:nvPr/>
        </p:nvSpPr>
        <p:spPr>
          <a:xfrm>
            <a:off x="8912054" y="5785403"/>
            <a:ext cx="20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逻辑元件：电子管</a:t>
            </a:r>
          </a:p>
        </p:txBody>
      </p:sp>
    </p:spTree>
    <p:extLst>
      <p:ext uri="{BB962C8B-B14F-4D97-AF65-F5344CB8AC3E}">
        <p14:creationId xmlns:p14="http://schemas.microsoft.com/office/powerpoint/2010/main" val="4152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E4499-7214-4A18-AEC2-CEED03EE439F}"/>
              </a:ext>
            </a:extLst>
          </p:cNvPr>
          <p:cNvSpPr txBox="1"/>
          <p:nvPr/>
        </p:nvSpPr>
        <p:spPr>
          <a:xfrm>
            <a:off x="5006810" y="4056467"/>
            <a:ext cx="3936310" cy="156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第一代：</a:t>
            </a:r>
            <a:r>
              <a:rPr lang="zh-CN" altLang="en-US" sz="2200" b="1" dirty="0"/>
              <a:t>电子管时代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体积超大、耗电量超大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/>
              <a:t>使用机器语言编程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D16FD-4482-4A9C-A286-B797E0DB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67" y="3923207"/>
            <a:ext cx="2440807" cy="18306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501D9-EEAE-405A-B891-943EDE376D88}"/>
              </a:ext>
            </a:extLst>
          </p:cNvPr>
          <p:cNvSpPr txBox="1"/>
          <p:nvPr/>
        </p:nvSpPr>
        <p:spPr>
          <a:xfrm>
            <a:off x="1637974" y="5847909"/>
            <a:ext cx="226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逻辑元件：电子管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9A2CB-2D9F-466A-B713-FD7CBB30E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3" y="856580"/>
            <a:ext cx="10611853" cy="25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E4499-7214-4A18-AEC2-CEED03EE439F}"/>
              </a:ext>
            </a:extLst>
          </p:cNvPr>
          <p:cNvSpPr txBox="1"/>
          <p:nvPr/>
        </p:nvSpPr>
        <p:spPr>
          <a:xfrm>
            <a:off x="877790" y="3390481"/>
            <a:ext cx="2320421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第二代：</a:t>
            </a:r>
            <a:r>
              <a:rPr lang="zh-CN" altLang="en-US" b="1" dirty="0"/>
              <a:t>晶体管时代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D501D9-EEAE-405A-B891-943EDE376D88}"/>
              </a:ext>
            </a:extLst>
          </p:cNvPr>
          <p:cNvSpPr txBox="1"/>
          <p:nvPr/>
        </p:nvSpPr>
        <p:spPr>
          <a:xfrm>
            <a:off x="1175383" y="6001420"/>
            <a:ext cx="20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晶体管 </a:t>
            </a:r>
            <a:r>
              <a:rPr lang="en-US" altLang="zh-CN" dirty="0"/>
              <a:t>vs </a:t>
            </a:r>
            <a:r>
              <a:rPr lang="zh-CN" altLang="en-US" dirty="0"/>
              <a:t>电子管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9A2CB-2D9F-466A-B713-FD7CBB30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3" y="856580"/>
            <a:ext cx="10611853" cy="2572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5A49B3-1EB2-4AFD-815F-BD826B87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90" y="3923207"/>
            <a:ext cx="2876062" cy="21074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378033-8A91-4B06-899C-064FFD8526C0}"/>
              </a:ext>
            </a:extLst>
          </p:cNvPr>
          <p:cNvSpPr txBox="1"/>
          <p:nvPr/>
        </p:nvSpPr>
        <p:spPr>
          <a:xfrm>
            <a:off x="7122695" y="3923207"/>
            <a:ext cx="4716379" cy="14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体积、功耗降低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出现面向过程的编程语言：</a:t>
            </a:r>
            <a:r>
              <a:rPr lang="en-US" altLang="zh-CN" sz="2000" dirty="0"/>
              <a:t>FORTRAN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有了操作系统雏形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A30192-C4D7-435F-A52B-D07CB816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599" y="3550670"/>
            <a:ext cx="2320421" cy="26072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33FDB5-5A93-4795-A3A4-225A9370EFA2}"/>
              </a:ext>
            </a:extLst>
          </p:cNvPr>
          <p:cNvSpPr txBox="1"/>
          <p:nvPr/>
        </p:nvSpPr>
        <p:spPr>
          <a:xfrm>
            <a:off x="4947539" y="6186086"/>
            <a:ext cx="1621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晶体管计算机</a:t>
            </a:r>
          </a:p>
        </p:txBody>
      </p:sp>
    </p:spTree>
    <p:extLst>
      <p:ext uri="{BB962C8B-B14F-4D97-AF65-F5344CB8AC3E}">
        <p14:creationId xmlns:p14="http://schemas.microsoft.com/office/powerpoint/2010/main" val="359959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E4499-7214-4A18-AEC2-CEED03EE439F}"/>
              </a:ext>
            </a:extLst>
          </p:cNvPr>
          <p:cNvSpPr txBox="1"/>
          <p:nvPr/>
        </p:nvSpPr>
        <p:spPr>
          <a:xfrm>
            <a:off x="790073" y="3500673"/>
            <a:ext cx="3604809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第三代：中小规模集成电路时代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D501D9-EEAE-405A-B891-943EDE376D88}"/>
              </a:ext>
            </a:extLst>
          </p:cNvPr>
          <p:cNvSpPr txBox="1"/>
          <p:nvPr/>
        </p:nvSpPr>
        <p:spPr>
          <a:xfrm>
            <a:off x="1175383" y="6001420"/>
            <a:ext cx="257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将元件集成在硅基片上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9A2CB-2D9F-466A-B713-FD7CBB30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3" y="856580"/>
            <a:ext cx="10611853" cy="25724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378033-8A91-4B06-899C-064FFD8526C0}"/>
              </a:ext>
            </a:extLst>
          </p:cNvPr>
          <p:cNvSpPr txBox="1"/>
          <p:nvPr/>
        </p:nvSpPr>
        <p:spPr>
          <a:xfrm>
            <a:off x="5366083" y="3748557"/>
            <a:ext cx="4535905" cy="14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计算机主要用于科学计算等专业用途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高级语言迅速发展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开始有了分时操作系统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9E119-333B-4A05-9180-820F1C66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21" y="4039306"/>
            <a:ext cx="2886192" cy="19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6E4499-7214-4A18-AEC2-CEED03EE439F}"/>
              </a:ext>
            </a:extLst>
          </p:cNvPr>
          <p:cNvSpPr txBox="1"/>
          <p:nvPr/>
        </p:nvSpPr>
        <p:spPr>
          <a:xfrm>
            <a:off x="790731" y="3624036"/>
            <a:ext cx="4873306" cy="235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第四代：大规模、超大规模集成电路时代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开始出现</a:t>
            </a:r>
            <a:r>
              <a:rPr lang="en-US" altLang="zh-CN" sz="2000" dirty="0"/>
              <a:t>“</a:t>
            </a:r>
            <a:r>
              <a:rPr lang="zh-CN" altLang="en-US" sz="2000" dirty="0"/>
              <a:t>微处理器</a:t>
            </a:r>
            <a:r>
              <a:rPr lang="en-US" altLang="zh-CN" sz="2000" dirty="0"/>
              <a:t>”</a:t>
            </a:r>
            <a:r>
              <a:rPr lang="zh-CN" altLang="en-US" sz="2000" dirty="0"/>
              <a:t>、微型计算机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个人计算机（</a:t>
            </a:r>
            <a:r>
              <a:rPr lang="en-US" altLang="zh-CN" sz="2000" dirty="0"/>
              <a:t>PC</a:t>
            </a:r>
            <a:r>
              <a:rPr lang="zh-CN" altLang="en-US" sz="2000" dirty="0"/>
              <a:t>）迅速发展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操作系统：</a:t>
            </a:r>
            <a:r>
              <a:rPr lang="en-US" altLang="zh-CN" sz="2000" dirty="0"/>
              <a:t>Windows</a:t>
            </a:r>
            <a:r>
              <a:rPr lang="zh-CN" altLang="en-US" sz="2000" dirty="0"/>
              <a:t>、</a:t>
            </a:r>
            <a:r>
              <a:rPr lang="en-US" altLang="zh-CN" sz="2000" dirty="0"/>
              <a:t>MacOS</a:t>
            </a:r>
            <a:r>
              <a:rPr lang="zh-CN" altLang="en-US" sz="2000" dirty="0"/>
              <a:t>、</a:t>
            </a:r>
            <a:r>
              <a:rPr lang="en-US" altLang="zh-CN" sz="2000" dirty="0"/>
              <a:t>Linux…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9A2CB-2D9F-466A-B713-FD7CBB30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3" y="856580"/>
            <a:ext cx="10611853" cy="25724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DE01C3-EF88-4FB0-8441-62A10BB2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64" y="3495257"/>
            <a:ext cx="2700369" cy="27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微处理器的发展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B32711-452D-43D9-A150-3315ADC4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9" y="798981"/>
            <a:ext cx="10147299" cy="52053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50EF90-3077-4F15-9D61-ACFF5CF74F0B}"/>
              </a:ext>
            </a:extLst>
          </p:cNvPr>
          <p:cNvSpPr txBox="1"/>
          <p:nvPr/>
        </p:nvSpPr>
        <p:spPr>
          <a:xfrm>
            <a:off x="3049002" y="6004376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微型计算机的发展以微处理器技术为标志</a:t>
            </a:r>
          </a:p>
        </p:txBody>
      </p:sp>
    </p:spTree>
    <p:extLst>
      <p:ext uri="{BB962C8B-B14F-4D97-AF65-F5344CB8AC3E}">
        <p14:creationId xmlns:p14="http://schemas.microsoft.com/office/powerpoint/2010/main" val="39766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0B2044-6498-4ECC-9057-BB38F811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31" y="610899"/>
            <a:ext cx="10034337" cy="56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摩尔定律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6005F8-515B-4708-B3C9-BFE960B9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9" y="993287"/>
            <a:ext cx="5036041" cy="395135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C411148-F34A-4509-A489-C606561F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33" y="757996"/>
            <a:ext cx="5112191" cy="37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3E6F52-97C8-4B0D-8482-4A95F6949E67}"/>
              </a:ext>
            </a:extLst>
          </p:cNvPr>
          <p:cNvSpPr txBox="1"/>
          <p:nvPr/>
        </p:nvSpPr>
        <p:spPr>
          <a:xfrm>
            <a:off x="967233" y="5156827"/>
            <a:ext cx="5036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摩尔定律</a:t>
            </a:r>
            <a:endParaRPr lang="en-US" altLang="zh-CN" sz="2000" b="1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晶体管数量（集成电路性能）每两年翻一倍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3F2DF6-8725-4CAA-B981-D6FC464BB460}"/>
              </a:ext>
            </a:extLst>
          </p:cNvPr>
          <p:cNvSpPr txBox="1"/>
          <p:nvPr/>
        </p:nvSpPr>
        <p:spPr>
          <a:xfrm>
            <a:off x="6701940" y="4589419"/>
            <a:ext cx="46391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半导体存储器的发展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1970</a:t>
            </a:r>
            <a:r>
              <a:rPr lang="zh-CN" altLang="en-US" sz="2000" dirty="0">
                <a:latin typeface="+mn-ea"/>
              </a:rPr>
              <a:t>年，仙童公司生产第一个较大容量的半导体存储器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半导体芯片容量：</a:t>
            </a:r>
            <a:r>
              <a:rPr lang="en-US" altLang="zh-CN" sz="2000" dirty="0">
                <a:latin typeface="+mn-ea"/>
              </a:rPr>
              <a:t>1KB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4KB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16KB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64KB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256KB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1MB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4MB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16MB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64MB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256MB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1GB…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181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硬件的发展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F9A2CB-2D9F-466A-B713-FD7CBB30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3" y="856580"/>
            <a:ext cx="10611853" cy="25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软件的发展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740978-D6C0-4605-AE0C-7B1D0E2F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0" b="2280"/>
          <a:stretch/>
        </p:blipFill>
        <p:spPr>
          <a:xfrm>
            <a:off x="1166812" y="835249"/>
            <a:ext cx="9858375" cy="35974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ABD70D-2459-4773-92A5-174DDD27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60" y="4757603"/>
            <a:ext cx="2753086" cy="17179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0697CF-0E7C-45D6-8E80-32EC6666B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26" y="4757603"/>
            <a:ext cx="2290658" cy="17179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329BA3-BF6E-4B84-9745-217B2C824C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91" r="24491"/>
          <a:stretch/>
        </p:blipFill>
        <p:spPr>
          <a:xfrm>
            <a:off x="3463286" y="4509980"/>
            <a:ext cx="2007600" cy="22132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2C5182-7315-4098-9C54-581F8F809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225" y="4700727"/>
            <a:ext cx="3256438" cy="18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F8D023-BC7C-4FE2-B852-8F79EE6E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3" b="19763"/>
          <a:stretch/>
        </p:blipFill>
        <p:spPr>
          <a:xfrm>
            <a:off x="514697" y="943096"/>
            <a:ext cx="11162605" cy="49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2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计算机的性能指标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B249F1-1C28-4168-81FC-CF4665E7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885" y="848742"/>
            <a:ext cx="8596229" cy="502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吞吐量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系统单位时间内能够处理的信息量。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响应时间</a:t>
            </a:r>
            <a:r>
              <a:rPr lang="zh-CN" altLang="en-US" dirty="0">
                <a:latin typeface="+mn-ea"/>
                <a:ea typeface="+mn-ea"/>
              </a:rPr>
              <a:t>：从用户向计算机发送一个请求，到系统对该请求做出响应并获得所需结果的等待时间。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机器字长</a:t>
            </a:r>
            <a:r>
              <a:rPr lang="zh-CN" altLang="en-US" dirty="0">
                <a:latin typeface="+mn-ea"/>
                <a:ea typeface="+mn-ea"/>
              </a:rPr>
              <a:t>：运算器一次能够完成二进制运算的位数。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总线宽度</a:t>
            </a:r>
            <a:r>
              <a:rPr lang="zh-CN" altLang="en-US" dirty="0">
                <a:latin typeface="+mn-ea"/>
                <a:ea typeface="+mn-ea"/>
              </a:rPr>
              <a:t>：运算器与存储器之间互连总线二进制位数。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存储器容量</a:t>
            </a:r>
            <a:r>
              <a:rPr lang="zh-CN" altLang="en-US" dirty="0">
                <a:latin typeface="+mn-ea"/>
                <a:ea typeface="+mn-ea"/>
              </a:rPr>
              <a:t>：存储器中所有存储单元的总数目，通常用</a:t>
            </a:r>
            <a:r>
              <a:rPr lang="en-US" altLang="zh-CN" dirty="0">
                <a:latin typeface="+mn-ea"/>
                <a:ea typeface="+mn-ea"/>
              </a:rPr>
              <a:t>KB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MB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GB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TB</a:t>
            </a:r>
            <a:r>
              <a:rPr lang="zh-CN" altLang="en-US" dirty="0">
                <a:latin typeface="+mn-ea"/>
                <a:ea typeface="+mn-ea"/>
              </a:rPr>
              <a:t>来表示。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存储器带宽</a:t>
            </a:r>
            <a:r>
              <a:rPr lang="zh-CN" altLang="en-US" dirty="0">
                <a:latin typeface="+mn-ea"/>
                <a:ea typeface="+mn-ea"/>
              </a:rPr>
              <a:t>：单位时间内从存储器读出的二进制数信息量，一般用字节数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秒表示。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14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计算机的性能指标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B249F1-1C28-4168-81FC-CF4665E7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179" y="917992"/>
            <a:ext cx="9451641" cy="39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时钟周期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节拍脉冲的周期，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en-US" dirty="0">
                <a:latin typeface="+mn-ea"/>
                <a:ea typeface="+mn-ea"/>
              </a:rPr>
              <a:t>最小时间单位。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主频（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CPU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时钟频率）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机器内部主时钟的频率，与时钟周期互为倒数，是衡量机器速度的重要参数，单位</a:t>
            </a:r>
            <a:r>
              <a:rPr lang="en-US" altLang="zh-CN" dirty="0">
                <a:latin typeface="+mn-ea"/>
                <a:ea typeface="+mn-ea"/>
              </a:rPr>
              <a:t>GHz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CPI（Clock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 cycle Per Instruction）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执行一条指令所需的时钟周期数。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CPU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执行时间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运行一个程序所花费的时间。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</a:pPr>
            <a:endParaRPr lang="en-US" altLang="zh-CN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9BFB81-9530-4E3F-BEA5-01D390E827DD}"/>
                  </a:ext>
                </a:extLst>
              </p:cNvPr>
              <p:cNvSpPr txBox="1"/>
              <p:nvPr/>
            </p:nvSpPr>
            <p:spPr>
              <a:xfrm>
                <a:off x="1370179" y="4555469"/>
                <a:ext cx="10182929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CPU</m:t>
                      </m:r>
                      <m:r>
                        <a:rPr lang="zh-CN" alt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执行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时间</m:t>
                      </m:r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CPU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时钟周期数</m:t>
                      </m:r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时钟周期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指令条数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CPI</m:t>
                      </m:r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时钟周期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9BFB81-9530-4E3F-BEA5-01D390E8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79" y="4555469"/>
                <a:ext cx="10182929" cy="369332"/>
              </a:xfrm>
              <a:prstGeom prst="rect">
                <a:avLst/>
              </a:prstGeom>
              <a:blipFill>
                <a:blip r:embed="rId3"/>
                <a:stretch>
                  <a:fillRect t="-6557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39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计算机的性能指标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B249F1-1C28-4168-81FC-CF4665E7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179" y="917992"/>
            <a:ext cx="9451641" cy="169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MIPS（Million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 Instructions Per Second）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每秒执行多少百万条指令。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</a:pPr>
            <a:endParaRPr lang="en-US" altLang="zh-CN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9BFB81-9530-4E3F-BEA5-01D390E827DD}"/>
                  </a:ext>
                </a:extLst>
              </p:cNvPr>
              <p:cNvSpPr txBox="1"/>
              <p:nvPr/>
            </p:nvSpPr>
            <p:spPr>
              <a:xfrm>
                <a:off x="2536023" y="2095848"/>
                <a:ext cx="7119947" cy="77579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MIPS</m:t>
                      </m:r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指令</m:t>
                          </m:r>
                          <m:r>
                            <a:rPr lang="zh-CN" alt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条数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执行时间</m:t>
                          </m:r>
                          <m: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主频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CPI</m:t>
                          </m:r>
                          <m: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9BFB81-9530-4E3F-BEA5-01D390E8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23" y="2095848"/>
                <a:ext cx="7119947" cy="775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A0D4883-6556-4954-8818-3823FF3C3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177" y="3392965"/>
            <a:ext cx="9451641" cy="169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FLOPS（Floating-point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 Operations Per Second）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每秒执行多少次浮点运算。</a:t>
            </a:r>
            <a:r>
              <a:rPr lang="en-US" altLang="zh-CN" dirty="0">
                <a:latin typeface="+mn-ea"/>
                <a:ea typeface="+mn-ea"/>
              </a:rPr>
              <a:t>MFLOPS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GFLOPS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TFLOPS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</a:pP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54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计算机的性能指标</a:t>
            </a: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E204F16A-68AA-45BD-A517-D44523A2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123" y="751073"/>
            <a:ext cx="9621754" cy="2252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对于一个给定的程序，</a:t>
            </a:r>
            <a:r>
              <a:rPr lang="en-US" altLang="zh-CN" dirty="0">
                <a:latin typeface="+mn-ea"/>
                <a:ea typeface="+mn-ea"/>
              </a:rPr>
              <a:t>I</a:t>
            </a:r>
            <a:r>
              <a:rPr lang="en-US" altLang="zh-CN" baseline="-25000" dirty="0">
                <a:latin typeface="+mn-ea"/>
                <a:ea typeface="+mn-ea"/>
              </a:rPr>
              <a:t>N</a:t>
            </a:r>
            <a:r>
              <a:rPr lang="zh-CN" altLang="en-US" dirty="0">
                <a:latin typeface="+mn-ea"/>
                <a:ea typeface="+mn-ea"/>
              </a:rPr>
              <a:t>表示执行程序中的指令总数，</a:t>
            </a:r>
            <a:r>
              <a:rPr lang="en-US" altLang="zh-CN" dirty="0" err="1"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latin typeface="+mn-ea"/>
                <a:ea typeface="+mn-ea"/>
              </a:rPr>
              <a:t>CPU</a:t>
            </a:r>
            <a:r>
              <a:rPr lang="zh-CN" altLang="en-US" dirty="0">
                <a:latin typeface="+mn-ea"/>
                <a:ea typeface="+mn-ea"/>
              </a:rPr>
              <a:t>表示执行该程序所需的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en-US" dirty="0">
                <a:latin typeface="+mn-ea"/>
                <a:ea typeface="+mn-ea"/>
              </a:rPr>
              <a:t>时间，</a:t>
            </a:r>
            <a:r>
              <a:rPr lang="en-US" altLang="zh-CN" dirty="0">
                <a:latin typeface="+mn-ea"/>
                <a:ea typeface="+mn-ea"/>
              </a:rPr>
              <a:t>T</a:t>
            </a:r>
            <a:r>
              <a:rPr lang="zh-CN" altLang="en-US" dirty="0">
                <a:latin typeface="+mn-ea"/>
                <a:ea typeface="+mn-ea"/>
              </a:rPr>
              <a:t>为时钟周期，</a:t>
            </a:r>
            <a:r>
              <a:rPr lang="en-US" altLang="zh-CN" dirty="0">
                <a:latin typeface="+mn-ea"/>
                <a:ea typeface="+mn-ea"/>
              </a:rPr>
              <a:t>f</a:t>
            </a:r>
            <a:r>
              <a:rPr lang="zh-CN" altLang="en-US" dirty="0">
                <a:latin typeface="+mn-ea"/>
                <a:ea typeface="+mn-ea"/>
              </a:rPr>
              <a:t>为时钟频率，</a:t>
            </a:r>
            <a:r>
              <a:rPr lang="en-US" altLang="zh-CN" dirty="0">
                <a:latin typeface="+mn-ea"/>
                <a:ea typeface="+mn-ea"/>
              </a:rPr>
              <a:t>N</a:t>
            </a:r>
            <a:r>
              <a:rPr lang="en-US" altLang="zh-CN" baseline="-25000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为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en-US" dirty="0">
                <a:latin typeface="+mn-ea"/>
                <a:ea typeface="+mn-ea"/>
              </a:rPr>
              <a:t>时钟周期数。请写出如下参数表达式：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）</a:t>
            </a:r>
            <a:r>
              <a:rPr lang="en-US" altLang="zh-CN" dirty="0" err="1"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latin typeface="+mn-ea"/>
                <a:ea typeface="+mn-ea"/>
              </a:rPr>
              <a:t>CPU</a:t>
            </a:r>
            <a:r>
              <a:rPr lang="en-US" altLang="zh-CN" dirty="0">
                <a:latin typeface="+mn-ea"/>
                <a:ea typeface="+mn-ea"/>
              </a:rPr>
              <a:t>   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）</a:t>
            </a:r>
            <a:r>
              <a:rPr lang="en-US" altLang="zh-CN" dirty="0">
                <a:latin typeface="+mn-ea"/>
                <a:ea typeface="+mn-ea"/>
              </a:rPr>
              <a:t>CPI   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）</a:t>
            </a:r>
            <a:r>
              <a:rPr lang="en-US" altLang="zh-CN" dirty="0">
                <a:latin typeface="+mn-ea"/>
                <a:ea typeface="+mn-ea"/>
              </a:rPr>
              <a:t>MIPS   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zh-CN" altLang="en-US" dirty="0">
                <a:latin typeface="+mn-ea"/>
                <a:ea typeface="+mn-ea"/>
              </a:rPr>
              <a:t>）</a:t>
            </a:r>
            <a:r>
              <a:rPr lang="en-US" altLang="zh-CN" dirty="0">
                <a:latin typeface="+mn-ea"/>
                <a:ea typeface="+mn-ea"/>
              </a:rPr>
              <a:t>N</a:t>
            </a:r>
            <a:r>
              <a:rPr lang="en-US" altLang="zh-CN" baseline="-25000" dirty="0">
                <a:latin typeface="+mn-ea"/>
                <a:ea typeface="+mn-ea"/>
              </a:rPr>
              <a:t>C</a:t>
            </a:r>
            <a:endParaRPr lang="zh-CN" altLang="en-US" baseline="-25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615B01-7426-49DC-8E8F-F7DD85CE9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5"/>
          <a:stretch/>
        </p:blipFill>
        <p:spPr>
          <a:xfrm>
            <a:off x="3342286" y="3165120"/>
            <a:ext cx="5403156" cy="10059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576597-310F-4DB1-9791-818B80BA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39" y="4252057"/>
            <a:ext cx="4450466" cy="100592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E4D295-76F0-41B7-8A27-9DCCD068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60" y="5463973"/>
            <a:ext cx="4383404" cy="76206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011945-CAAF-40B9-8F8E-A8840AD2B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344" y="5338994"/>
            <a:ext cx="2804403" cy="101202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25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计算机的性能指标</a:t>
            </a: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E204F16A-68AA-45BD-A517-D44523A2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123" y="584874"/>
            <a:ext cx="10108782" cy="105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dirty="0">
                <a:latin typeface="+mn-ea"/>
                <a:ea typeface="+mn-ea"/>
              </a:rPr>
              <a:t>用一台</a:t>
            </a:r>
            <a:r>
              <a:rPr lang="en-US" altLang="zh-CN" sz="2200" dirty="0">
                <a:latin typeface="+mn-ea"/>
                <a:ea typeface="+mn-ea"/>
              </a:rPr>
              <a:t>50MHz</a:t>
            </a:r>
            <a:r>
              <a:rPr lang="zh-CN" altLang="en-US" sz="2200" dirty="0">
                <a:latin typeface="+mn-ea"/>
                <a:ea typeface="+mn-ea"/>
              </a:rPr>
              <a:t>处理机执行标准测试程序，它包含的混合指令数和相应所需的平均时钟周期数如下表所示，求有效的</a:t>
            </a:r>
            <a:r>
              <a:rPr lang="en-US" altLang="zh-CN" sz="2200" dirty="0">
                <a:latin typeface="+mn-ea"/>
                <a:ea typeface="+mn-ea"/>
              </a:rPr>
              <a:t>CPI</a:t>
            </a:r>
            <a:r>
              <a:rPr lang="zh-CN" altLang="en-US" sz="2200" dirty="0">
                <a:latin typeface="+mn-ea"/>
                <a:ea typeface="+mn-ea"/>
              </a:rPr>
              <a:t>、</a:t>
            </a:r>
            <a:r>
              <a:rPr lang="en-US" altLang="zh-CN" sz="2200" dirty="0">
                <a:latin typeface="+mn-ea"/>
                <a:ea typeface="+mn-ea"/>
              </a:rPr>
              <a:t>MIPS</a:t>
            </a:r>
            <a:r>
              <a:rPr lang="zh-CN" altLang="en-US" sz="2200" dirty="0">
                <a:latin typeface="+mn-ea"/>
                <a:ea typeface="+mn-ea"/>
              </a:rPr>
              <a:t>速率、</a:t>
            </a:r>
            <a:r>
              <a:rPr lang="en-US" altLang="zh-CN" sz="2200" dirty="0">
                <a:latin typeface="+mn-ea"/>
                <a:ea typeface="+mn-ea"/>
              </a:rPr>
              <a:t>CPU</a:t>
            </a:r>
            <a:r>
              <a:rPr lang="zh-CN" altLang="en-US" sz="2200" dirty="0">
                <a:latin typeface="+mn-ea"/>
                <a:ea typeface="+mn-ea"/>
              </a:rPr>
              <a:t>执行时间。</a:t>
            </a:r>
            <a:endParaRPr lang="zh-CN" altLang="en-US" sz="2200" baseline="-25000" dirty="0">
              <a:latin typeface="+mn-ea"/>
              <a:ea typeface="+mn-ea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3A31C7EB-E164-4C4B-8EEE-7D22A6DC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28508"/>
              </p:ext>
            </p:extLst>
          </p:nvPr>
        </p:nvGraphicFramePr>
        <p:xfrm>
          <a:off x="1285123" y="1649504"/>
          <a:ext cx="9621753" cy="2366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251">
                  <a:extLst>
                    <a:ext uri="{9D8B030D-6E8A-4147-A177-3AD203B41FA5}">
                      <a16:colId xmlns:a16="http://schemas.microsoft.com/office/drawing/2014/main" val="1920981690"/>
                    </a:ext>
                  </a:extLst>
                </a:gridCol>
                <a:gridCol w="3207251">
                  <a:extLst>
                    <a:ext uri="{9D8B030D-6E8A-4147-A177-3AD203B41FA5}">
                      <a16:colId xmlns:a16="http://schemas.microsoft.com/office/drawing/2014/main" val="1396322493"/>
                    </a:ext>
                  </a:extLst>
                </a:gridCol>
                <a:gridCol w="3207251">
                  <a:extLst>
                    <a:ext uri="{9D8B030D-6E8A-4147-A177-3AD203B41FA5}">
                      <a16:colId xmlns:a16="http://schemas.microsoft.com/office/drawing/2014/main" val="425256076"/>
                    </a:ext>
                  </a:extLst>
                </a:gridCol>
              </a:tblGrid>
              <a:tr h="473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指令数目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平均时钟周期数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852551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整数运算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639997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数据传送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109879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浮点运算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79760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控制传送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5834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BEAD53-DF66-47FB-8E91-484C4E2A65CA}"/>
                  </a:ext>
                </a:extLst>
              </p:cNvPr>
              <p:cNvSpPr txBox="1"/>
              <p:nvPr/>
            </p:nvSpPr>
            <p:spPr>
              <a:xfrm>
                <a:off x="1542581" y="4179775"/>
                <a:ext cx="936429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𝐶𝑃𝐼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45000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×1+32000×2+15000×2+8000×2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45000+32000+15000+8000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=1.55(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周期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指令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BEAD53-DF66-47FB-8E91-484C4E2A6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581" y="4179775"/>
                <a:ext cx="9364295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A23030-491A-4E82-A6B5-F1A3F25CF437}"/>
                  </a:ext>
                </a:extLst>
              </p:cNvPr>
              <p:cNvSpPr txBox="1"/>
              <p:nvPr/>
            </p:nvSpPr>
            <p:spPr>
              <a:xfrm>
                <a:off x="1542581" y="5083639"/>
                <a:ext cx="58353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𝑀𝐼𝑃𝑆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1.55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=32.26(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百万条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指令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0A23030-491A-4E82-A6B5-F1A3F25C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581" y="5083639"/>
                <a:ext cx="5835380" cy="555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8CD89C-80C8-47B8-AFA4-AFBF51D30926}"/>
                  </a:ext>
                </a:extLst>
              </p:cNvPr>
              <p:cNvSpPr txBox="1"/>
              <p:nvPr/>
            </p:nvSpPr>
            <p:spPr>
              <a:xfrm>
                <a:off x="1542581" y="5985835"/>
                <a:ext cx="7822718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𝐶𝑃𝑈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45000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×1+32000×2+15000×2+8000×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8CD89C-80C8-47B8-AFA4-AFBF51D3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581" y="5985835"/>
                <a:ext cx="7822718" cy="574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9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18782" y="173080"/>
            <a:ext cx="1841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BB78D-7C66-4495-A533-8C1D2B4B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4" b="14386"/>
          <a:stretch/>
        </p:blipFill>
        <p:spPr>
          <a:xfrm>
            <a:off x="757512" y="113430"/>
            <a:ext cx="10676976" cy="66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38340" y="126526"/>
            <a:ext cx="331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大家熟悉的硬件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80107-C42C-435E-BC11-DBD20A74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97" y="711301"/>
            <a:ext cx="8990205" cy="58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0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计算机的硬件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C6A0B3-385C-4203-9AA9-3F1B865EBA77}"/>
              </a:ext>
            </a:extLst>
          </p:cNvPr>
          <p:cNvSpPr txBox="1"/>
          <p:nvPr/>
        </p:nvSpPr>
        <p:spPr>
          <a:xfrm>
            <a:off x="3936000" y="1854144"/>
            <a:ext cx="5585581" cy="367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硬件组成要素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en-US" altLang="zh-CN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输入输出设备</a:t>
            </a:r>
          </a:p>
        </p:txBody>
      </p:sp>
    </p:spTree>
    <p:extLst>
      <p:ext uri="{BB962C8B-B14F-4D97-AF65-F5344CB8AC3E}">
        <p14:creationId xmlns:p14="http://schemas.microsoft.com/office/powerpoint/2010/main" val="50721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早期冯诺依曼机</a:t>
            </a: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E204F16A-68AA-45BD-A517-D44523A2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123" y="4945113"/>
            <a:ext cx="9621754" cy="151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存储程序</a:t>
            </a: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的概念是指</a:t>
            </a:r>
            <a:r>
              <a:rPr lang="zh-CN" altLang="en-US" sz="32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将指令以二进制代码的形式事先输入计算机的主存储器</a:t>
            </a:r>
            <a:r>
              <a:rPr lang="zh-CN" altLang="en-US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，然后按其在存储器中的首地址执行程序的第一条指令，以后就按该程序的规定顺序执行其他指令，直至程序执行结束。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D4B2E3-E2EB-40D8-853B-8F596E21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9" y="881535"/>
            <a:ext cx="4973485" cy="3105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092D21-8B79-4AD4-A9DE-C95FEB07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590" y="880190"/>
            <a:ext cx="3943019" cy="31070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06F5A6-49AF-44E8-81AB-36817556695C}"/>
              </a:ext>
            </a:extLst>
          </p:cNvPr>
          <p:cNvSpPr txBox="1"/>
          <p:nvPr/>
        </p:nvSpPr>
        <p:spPr>
          <a:xfrm>
            <a:off x="1546610" y="4049904"/>
            <a:ext cx="39330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ENIAC（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手动接线来控制计算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781319-C7FD-4D64-83F5-4883A2EB6DED}"/>
              </a:ext>
            </a:extLst>
          </p:cNvPr>
          <p:cNvSpPr txBox="1"/>
          <p:nvPr/>
        </p:nvSpPr>
        <p:spPr>
          <a:xfrm>
            <a:off x="7063978" y="3972960"/>
            <a:ext cx="43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第一台采用冯诺依曼结构的计算机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EDVAC(Electronic Discrete Variable Automatic Computer)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9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早期冯诺依曼机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F1D09-5D0F-49FD-BBAE-D7F99F1B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" y="1495340"/>
            <a:ext cx="12141707" cy="5015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3520C7-9628-4F0A-97CE-BED332175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506" y="487404"/>
            <a:ext cx="4241659" cy="1099944"/>
          </a:xfrm>
          <a:prstGeom prst="rect">
            <a:avLst/>
          </a:prstGeom>
        </p:spPr>
      </p:pic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767710F1-A98A-4195-946F-920B7C513CD2}"/>
              </a:ext>
            </a:extLst>
          </p:cNvPr>
          <p:cNvSpPr/>
          <p:nvPr/>
        </p:nvSpPr>
        <p:spPr>
          <a:xfrm>
            <a:off x="180138" y="2223592"/>
            <a:ext cx="1729129" cy="1107447"/>
          </a:xfrm>
          <a:prstGeom prst="wedgeRoundRectCallout">
            <a:avLst>
              <a:gd name="adj1" fmla="val 65477"/>
              <a:gd name="adj2" fmla="val 8302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将信息转换成机器能识别的形式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60D071F-C661-45A3-AC9C-81238F5F692E}"/>
              </a:ext>
            </a:extLst>
          </p:cNvPr>
          <p:cNvSpPr/>
          <p:nvPr/>
        </p:nvSpPr>
        <p:spPr>
          <a:xfrm>
            <a:off x="3461216" y="913827"/>
            <a:ext cx="2260558" cy="584773"/>
          </a:xfrm>
          <a:prstGeom prst="wedgeRoundRectCallout">
            <a:avLst>
              <a:gd name="adj1" fmla="val 38285"/>
              <a:gd name="adj2" fmla="val 180671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存放数据和程序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CE57D8F6-5997-4758-916F-F0B61566EBA4}"/>
              </a:ext>
            </a:extLst>
          </p:cNvPr>
          <p:cNvSpPr/>
          <p:nvPr/>
        </p:nvSpPr>
        <p:spPr>
          <a:xfrm>
            <a:off x="7370524" y="2223592"/>
            <a:ext cx="1403462" cy="866274"/>
          </a:xfrm>
          <a:prstGeom prst="wedgeRoundRectCallout">
            <a:avLst>
              <a:gd name="adj1" fmla="val -85278"/>
              <a:gd name="adj2" fmla="val 11670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算术运算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8DA88D44-8585-4E1E-8F47-BD695B1CD30A}"/>
              </a:ext>
            </a:extLst>
          </p:cNvPr>
          <p:cNvSpPr/>
          <p:nvPr/>
        </p:nvSpPr>
        <p:spPr>
          <a:xfrm>
            <a:off x="10090191" y="2161775"/>
            <a:ext cx="1869017" cy="1118557"/>
          </a:xfrm>
          <a:prstGeom prst="wedgeRoundRectCallout">
            <a:avLst>
              <a:gd name="adj1" fmla="val -66851"/>
              <a:gd name="adj2" fmla="val 9461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将结果转换成人们熟悉的形式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684C78AA-7A1C-4532-9732-99CBE2AE11EF}"/>
              </a:ext>
            </a:extLst>
          </p:cNvPr>
          <p:cNvSpPr/>
          <p:nvPr/>
        </p:nvSpPr>
        <p:spPr>
          <a:xfrm>
            <a:off x="7221515" y="5595663"/>
            <a:ext cx="1937115" cy="583111"/>
          </a:xfrm>
          <a:prstGeom prst="wedgeRoundRectCallout">
            <a:avLst>
              <a:gd name="adj1" fmla="val -67384"/>
              <a:gd name="adj2" fmla="val -4614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指挥程序运行</a:t>
            </a:r>
          </a:p>
        </p:txBody>
      </p:sp>
    </p:spTree>
    <p:extLst>
      <p:ext uri="{BB962C8B-B14F-4D97-AF65-F5344CB8AC3E}">
        <p14:creationId xmlns:p14="http://schemas.microsoft.com/office/powerpoint/2010/main" val="289295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早期冯诺依曼机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F1D09-5D0F-49FD-BBAE-D7F99F1B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81" y="661544"/>
            <a:ext cx="8114319" cy="33516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5C4867-436F-44EA-8336-22CC3FDFD4AB}"/>
              </a:ext>
            </a:extLst>
          </p:cNvPr>
          <p:cNvSpPr txBox="1"/>
          <p:nvPr/>
        </p:nvSpPr>
        <p:spPr>
          <a:xfrm>
            <a:off x="430807" y="2390738"/>
            <a:ext cx="7704033" cy="409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诺依曼计算机的特点</a:t>
            </a:r>
          </a:p>
          <a:p>
            <a:pPr>
              <a:lnSpc>
                <a:spcPct val="150000"/>
              </a:lnSpc>
            </a:pP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计算机由五大部件组成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指令和数据以同等地位存于存储器，可按地址访问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指令和数据用二进制表示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指令由操作码和地址码组成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存储程序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以运算器为中心</a:t>
            </a:r>
          </a:p>
        </p:txBody>
      </p:sp>
    </p:spTree>
    <p:extLst>
      <p:ext uri="{BB962C8B-B14F-4D97-AF65-F5344CB8AC3E}">
        <p14:creationId xmlns:p14="http://schemas.microsoft.com/office/powerpoint/2010/main" val="42718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现代计算机的结构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E9757D-330A-43F8-A55E-6BB9FFFD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2" y="783963"/>
            <a:ext cx="11873296" cy="47336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3A32C2-4919-4774-9E22-5572DD0395FD}"/>
              </a:ext>
            </a:extLst>
          </p:cNvPr>
          <p:cNvSpPr txBox="1"/>
          <p:nvPr/>
        </p:nvSpPr>
        <p:spPr>
          <a:xfrm>
            <a:off x="3049002" y="5578648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现代计算机：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以存储器为中心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56BA93-12F2-41B6-9526-5CCE42FD6C56}"/>
              </a:ext>
            </a:extLst>
          </p:cNvPr>
          <p:cNvSpPr txBox="1"/>
          <p:nvPr/>
        </p:nvSpPr>
        <p:spPr>
          <a:xfrm>
            <a:off x="3049002" y="6162732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</p:spTree>
    <p:extLst>
      <p:ext uri="{BB962C8B-B14F-4D97-AF65-F5344CB8AC3E}">
        <p14:creationId xmlns:p14="http://schemas.microsoft.com/office/powerpoint/2010/main" val="121923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现代计算机的结构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7D268-89C6-41E8-B35A-C8D048B3D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59"/>
          <a:stretch/>
        </p:blipFill>
        <p:spPr>
          <a:xfrm>
            <a:off x="-1" y="1502850"/>
            <a:ext cx="7563917" cy="36228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C46E14-F6B1-4F67-A15B-E7DDDE5F4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9"/>
          <a:stretch/>
        </p:blipFill>
        <p:spPr>
          <a:xfrm>
            <a:off x="7505396" y="1717546"/>
            <a:ext cx="4552794" cy="31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主存储器的基本组成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B6F9B4-B77C-4E03-A5A8-F8E550BF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81" y="616306"/>
            <a:ext cx="3538967" cy="62416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166A95-1D10-4C1F-BA1F-2AB1DA9C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36" y="219984"/>
            <a:ext cx="3538967" cy="4708311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0FDE90F8-9033-42AF-A673-E2BA8325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26" y="4753398"/>
            <a:ext cx="6561732" cy="188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</a:t>
            </a:r>
            <a:r>
              <a:rPr lang="zh-CN" altLang="en-US" sz="3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：每个存储单元存放一串二进制数</a:t>
            </a:r>
            <a:endParaRPr lang="en-US" altLang="zh-CN" sz="30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存储字</a:t>
            </a:r>
            <a:r>
              <a:rPr lang="en-US" altLang="zh-CN" sz="3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(word)</a:t>
            </a:r>
            <a:r>
              <a:rPr lang="zh-CN" altLang="en-US" sz="3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：存储单元中二进制数的组合</a:t>
            </a:r>
            <a:endParaRPr lang="en-US" altLang="zh-CN" sz="30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存储字长</a:t>
            </a:r>
            <a:r>
              <a:rPr lang="zh-CN" altLang="en-US" sz="3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：存储单元中二进制数的位数</a:t>
            </a:r>
            <a:endParaRPr lang="en-US" altLang="zh-CN" sz="300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存储元</a:t>
            </a:r>
            <a:r>
              <a:rPr lang="zh-CN" altLang="en-US" sz="3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：即存储二进制的电子元件，每个存储元可存</a:t>
            </a:r>
            <a:r>
              <a:rPr lang="en-US" altLang="zh-CN" sz="3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1bit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222DB8E0-DB98-4B0A-BA9C-AC20916FCADB}"/>
              </a:ext>
            </a:extLst>
          </p:cNvPr>
          <p:cNvSpPr/>
          <p:nvPr/>
        </p:nvSpPr>
        <p:spPr>
          <a:xfrm>
            <a:off x="4646077" y="1345178"/>
            <a:ext cx="1969858" cy="847312"/>
          </a:xfrm>
          <a:prstGeom prst="wedgeRoundRectCallout">
            <a:avLst>
              <a:gd name="adj1" fmla="val -68022"/>
              <a:gd name="adj2" fmla="val 5032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数据在存储体内按地址存储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B7DA5D0B-4EB7-4560-9816-028DDCDE414F}"/>
              </a:ext>
            </a:extLst>
          </p:cNvPr>
          <p:cNvSpPr/>
          <p:nvPr/>
        </p:nvSpPr>
        <p:spPr>
          <a:xfrm>
            <a:off x="65989" y="3013864"/>
            <a:ext cx="1733702" cy="1243584"/>
          </a:xfrm>
          <a:prstGeom prst="wedgeRoundRectCallout">
            <a:avLst>
              <a:gd name="adj1" fmla="val 68471"/>
              <a:gd name="adj2" fmla="val 38217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位数反映存储单元的个数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DE0912D7-A6D6-48C0-96F9-48B697BDC346}"/>
              </a:ext>
            </a:extLst>
          </p:cNvPr>
          <p:cNvSpPr/>
          <p:nvPr/>
        </p:nvSpPr>
        <p:spPr>
          <a:xfrm>
            <a:off x="4695282" y="3170899"/>
            <a:ext cx="2796878" cy="552875"/>
          </a:xfrm>
          <a:prstGeom prst="wedgeRoundRectCallout">
            <a:avLst>
              <a:gd name="adj1" fmla="val -64266"/>
              <a:gd name="adj2" fmla="val 6142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存储字长</a:t>
            </a:r>
          </a:p>
        </p:txBody>
      </p:sp>
    </p:spTree>
    <p:extLst>
      <p:ext uri="{BB962C8B-B14F-4D97-AF65-F5344CB8AC3E}">
        <p14:creationId xmlns:p14="http://schemas.microsoft.com/office/powerpoint/2010/main" val="40971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运算器的基本组成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54771-263F-4FCE-9F29-B6D4CBE2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27"/>
          <a:stretch/>
        </p:blipFill>
        <p:spPr>
          <a:xfrm>
            <a:off x="-1451" y="4835346"/>
            <a:ext cx="12193451" cy="1846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D40740-EB3B-447E-BA99-DA7002AF6FE2}"/>
              </a:ext>
            </a:extLst>
          </p:cNvPr>
          <p:cNvSpPr txBox="1"/>
          <p:nvPr/>
        </p:nvSpPr>
        <p:spPr>
          <a:xfrm>
            <a:off x="3575305" y="1001002"/>
            <a:ext cx="8136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运算器：用于实现算数运算（如：加减乘除）、逻辑运算（如：与或非）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6189DF-7103-49B9-A28B-401F61AE00FD}"/>
              </a:ext>
            </a:extLst>
          </p:cNvPr>
          <p:cNvSpPr txBox="1"/>
          <p:nvPr/>
        </p:nvSpPr>
        <p:spPr>
          <a:xfrm>
            <a:off x="3575305" y="2611270"/>
            <a:ext cx="8136331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：累加器，用于存放操作数，或运算结果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：乘商寄存器，在乘、除运算时，用于存放操作数或运算结果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：通用操作数寄存器，用于存放操作数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：算术逻辑单元，通过内部复杂的电路实现算术运算、逻辑运算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5E0162-F60E-4C01-BF72-CB3AB82B5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r="76721" b="32532"/>
          <a:stretch/>
        </p:blipFill>
        <p:spPr>
          <a:xfrm>
            <a:off x="326744" y="32878"/>
            <a:ext cx="3133346" cy="47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0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控制器的基本组成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BE304-C6F0-47F8-8232-8095374DE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76511"/>
          <a:stretch/>
        </p:blipFill>
        <p:spPr>
          <a:xfrm>
            <a:off x="272801" y="1038765"/>
            <a:ext cx="3723438" cy="4463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AA425D-CF34-40F3-84AF-E1ABA128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521" y="4621424"/>
            <a:ext cx="4747955" cy="21598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E158CE-4BB2-4872-8F4A-8577D1951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084" y="4621424"/>
            <a:ext cx="1359347" cy="1416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23A5D-995F-4F3A-9485-04AE27DA25A3}"/>
              </a:ext>
            </a:extLst>
          </p:cNvPr>
          <p:cNvSpPr txBox="1"/>
          <p:nvPr/>
        </p:nvSpPr>
        <p:spPr>
          <a:xfrm>
            <a:off x="4557521" y="820060"/>
            <a:ext cx="7276484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：控制单元，分析指令，给出控制信号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：指令寄存器，存放当前执行的指令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：程序计数器，存放下一条指令地址，有自动加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Unit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Instruction Register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28518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139992" y="120245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计算机的工作过程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497511-084E-4477-A61B-D6714494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93" y="674242"/>
            <a:ext cx="8716614" cy="61837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1978FB-0483-47DD-A055-D432BD46E086}"/>
              </a:ext>
            </a:extLst>
          </p:cNvPr>
          <p:cNvSpPr txBox="1"/>
          <p:nvPr/>
        </p:nvSpPr>
        <p:spPr>
          <a:xfrm>
            <a:off x="6400186" y="151022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 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y=a*</a:t>
            </a:r>
            <a:r>
              <a:rPr lang="en-US" altLang="zh-CN" sz="2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b+c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的程序</a:t>
            </a:r>
          </a:p>
        </p:txBody>
      </p:sp>
    </p:spTree>
    <p:extLst>
      <p:ext uri="{BB962C8B-B14F-4D97-AF65-F5344CB8AC3E}">
        <p14:creationId xmlns:p14="http://schemas.microsoft.com/office/powerpoint/2010/main" val="210806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38340" y="126526"/>
            <a:ext cx="331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大家熟悉的硬件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2F2A8-5E52-43C8-A4F9-E70BABDE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6" y="711301"/>
            <a:ext cx="10732168" cy="59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1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721C3CE-D90E-4DB5-AF20-98BA3ADFB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31" b="46712"/>
          <a:stretch/>
        </p:blipFill>
        <p:spPr>
          <a:xfrm>
            <a:off x="0" y="122779"/>
            <a:ext cx="5768081" cy="33062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D988A5-DE3D-4677-A0B1-F2313CF970ED}"/>
              </a:ext>
            </a:extLst>
          </p:cNvPr>
          <p:cNvSpPr txBox="1"/>
          <p:nvPr/>
        </p:nvSpPr>
        <p:spPr>
          <a:xfrm>
            <a:off x="182479" y="3792118"/>
            <a:ext cx="11045767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(PC)=0,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指向第一条指令的存储地址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#1: (PC)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(MAR)=0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#3: M(MAR)MDR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(MDR)=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000001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0000000101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#4: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</a:t>
            </a:r>
            <a:r>
              <a:rPr kumimoji="0" lang="en-US" altLang="zh-CN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000001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0000000101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#5: OP(IR)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分析后得知</a:t>
            </a:r>
            <a:r>
              <a:rPr lang="zh-CN" altLang="en-US" sz="22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这是“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取数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”指令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#6: Ad(IR)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MAR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(MAR)=5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#8: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(MDR)=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0000000000000010=2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#9: (MDR)ACC,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(ACC)=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0000000000000010=2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605758-005F-4394-A914-DC2DFA91C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10" b="20901"/>
          <a:stretch/>
        </p:blipFill>
        <p:spPr>
          <a:xfrm>
            <a:off x="6096000" y="0"/>
            <a:ext cx="6066120" cy="4253353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0F33E788-F05B-4CAE-AD0A-8DCD43714EBE}"/>
              </a:ext>
            </a:extLst>
          </p:cNvPr>
          <p:cNvSpPr/>
          <p:nvPr/>
        </p:nvSpPr>
        <p:spPr>
          <a:xfrm>
            <a:off x="5666481" y="873760"/>
            <a:ext cx="429519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0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631B2FD-CAC2-4EBF-8855-DA18C085B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00" b="51538"/>
          <a:stretch/>
        </p:blipFill>
        <p:spPr>
          <a:xfrm>
            <a:off x="0" y="76769"/>
            <a:ext cx="5828334" cy="3133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2692D-61E9-4E79-8469-4445E877249C}"/>
              </a:ext>
            </a:extLst>
          </p:cNvPr>
          <p:cNvSpPr txBox="1"/>
          <p:nvPr/>
        </p:nvSpPr>
        <p:spPr>
          <a:xfrm>
            <a:off x="0" y="3375045"/>
            <a:ext cx="12029841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上一条指令取指后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(PC)=1;</a:t>
            </a:r>
            <a:r>
              <a:rPr kumimoji="0" lang="en-US" altLang="zh-CN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#1: (PC)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(MAR)=1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#3: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000100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0000000110</a:t>
            </a:r>
          </a:p>
          <a:p>
            <a:pPr lvl="0"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#4: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kumimoji="0" lang="en-US" altLang="zh-CN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(IR)=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000100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0000000110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#5: OP(IR)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分析后得知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这是“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”指令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#6: Ad(IR)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#8: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0000000000000011=3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#9: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MQ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(MQ)=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0000000000000011=3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#10: (ACC)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X,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导致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(X)=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#11: (MQ)*(X)ACC,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由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ALU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实现乘法运算，导致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(ACC)=6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，如果乘积太大，则需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辅助存储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ADFE5-90C3-40F0-9A79-B04805D41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3" b="27049"/>
          <a:stretch/>
        </p:blipFill>
        <p:spPr>
          <a:xfrm>
            <a:off x="6187440" y="0"/>
            <a:ext cx="5968416" cy="411028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2C2A9A7-EFA7-4C1B-A380-38DD82BAAB93}"/>
              </a:ext>
            </a:extLst>
          </p:cNvPr>
          <p:cNvSpPr/>
          <p:nvPr/>
        </p:nvSpPr>
        <p:spPr>
          <a:xfrm>
            <a:off x="5769302" y="1168400"/>
            <a:ext cx="429519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39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4AEFD48-694F-4D1C-98C6-414BB0B82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003" b="49207"/>
          <a:stretch/>
        </p:blipFill>
        <p:spPr>
          <a:xfrm>
            <a:off x="0" y="1"/>
            <a:ext cx="5406572" cy="31542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82B90D-7719-49FB-A26A-20424D29DF63}"/>
              </a:ext>
            </a:extLst>
          </p:cNvPr>
          <p:cNvSpPr txBox="1"/>
          <p:nvPr/>
        </p:nvSpPr>
        <p:spPr>
          <a:xfrm>
            <a:off x="94342" y="3588051"/>
            <a:ext cx="12029841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上一条指令取指后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(PC)=2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，执行后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(ACC)=6;</a:t>
            </a:r>
            <a:r>
              <a:rPr kumimoji="0" lang="en-US" altLang="zh-CN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#1: (PC)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(MAR)=2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#3: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000011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0000000111</a:t>
            </a:r>
          </a:p>
          <a:p>
            <a:pPr lvl="0"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#4: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kumimoji="0" lang="en-US" altLang="zh-CN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(IR)=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000011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0000000111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#5: OP(IR)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分析后得知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这是“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”指令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#6: Ad(IR)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(MAR)=7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#8: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0000000000000001=1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#9: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)=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0000000000000001=1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#10: (ACC)+(X)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ACC,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导致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(ACC)=7,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由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ALU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实现加法运算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E61028-DF58-4D34-988F-93E569AA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42" b="23208"/>
          <a:stretch/>
        </p:blipFill>
        <p:spPr>
          <a:xfrm>
            <a:off x="6001657" y="0"/>
            <a:ext cx="6122526" cy="427738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9F4530E-4644-4472-AD61-5AEE15C1719C}"/>
              </a:ext>
            </a:extLst>
          </p:cNvPr>
          <p:cNvSpPr/>
          <p:nvPr/>
        </p:nvSpPr>
        <p:spPr>
          <a:xfrm>
            <a:off x="5572138" y="1577112"/>
            <a:ext cx="429519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3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C3A76B-77CB-48E5-9EFC-E5720C792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55" b="48387"/>
          <a:stretch/>
        </p:blipFill>
        <p:spPr>
          <a:xfrm>
            <a:off x="0" y="0"/>
            <a:ext cx="5409951" cy="30770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DDBA85-5700-463E-9C26-663C64232D70}"/>
              </a:ext>
            </a:extLst>
          </p:cNvPr>
          <p:cNvSpPr txBox="1"/>
          <p:nvPr/>
        </p:nvSpPr>
        <p:spPr>
          <a:xfrm>
            <a:off x="227473" y="3682394"/>
            <a:ext cx="12029841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上一条指令取指后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(PC)=3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，执行后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(ACC)=7;</a:t>
            </a:r>
            <a:r>
              <a:rPr kumimoji="0" lang="en-US" altLang="zh-CN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#1: (PC)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(MAR)=3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#3: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000010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0000001000</a:t>
            </a:r>
          </a:p>
          <a:p>
            <a:pPr lvl="0"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#4: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kumimoji="0" lang="en-US" altLang="zh-CN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(IR)=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000010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0000001000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#5: OP(IR)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分析后得知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这是“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存数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”指令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#6: Ad(IR)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(MAR)=8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#7: (ACC)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#9: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地址为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的存储单元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=7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3AB385-A23E-428C-9934-B7A0FA31E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1" b="21150"/>
          <a:stretch/>
        </p:blipFill>
        <p:spPr>
          <a:xfrm>
            <a:off x="6204856" y="0"/>
            <a:ext cx="5987143" cy="4242723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EB5CC87A-97C7-444E-8E72-4E19D0A6168E}"/>
              </a:ext>
            </a:extLst>
          </p:cNvPr>
          <p:cNvSpPr/>
          <p:nvPr/>
        </p:nvSpPr>
        <p:spPr>
          <a:xfrm>
            <a:off x="5779642" y="2007424"/>
            <a:ext cx="429519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906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99B73F-32C4-437C-860C-99D3BF4E2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09" b="50000"/>
          <a:stretch/>
        </p:blipFill>
        <p:spPr>
          <a:xfrm>
            <a:off x="0" y="0"/>
            <a:ext cx="5338314" cy="30304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74C974-8DAE-4C87-9369-547DDE3B924E}"/>
              </a:ext>
            </a:extLst>
          </p:cNvPr>
          <p:cNvSpPr txBox="1"/>
          <p:nvPr/>
        </p:nvSpPr>
        <p:spPr>
          <a:xfrm>
            <a:off x="240736" y="4262965"/>
            <a:ext cx="12029841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上一条指令取指后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(PC)=4</a:t>
            </a:r>
            <a:r>
              <a:rPr kumimoji="0" lang="en-US" altLang="zh-CN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#1: (PC)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(MAR)=3</a:t>
            </a: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#3: M(MAR)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MDR,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(MDR)=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000110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0000000000</a:t>
            </a:r>
          </a:p>
          <a:p>
            <a:pPr lvl="0"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#4: (MDR)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kumimoji="0" lang="en-US" altLang="zh-CN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(IR)=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000110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0000000000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#5: OP(IR)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，指令的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操作码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分析后得知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这是“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停机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”指令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30842-45B3-4A2A-941C-B6BE211DE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5" b="19899"/>
          <a:stretch/>
        </p:blipFill>
        <p:spPr>
          <a:xfrm>
            <a:off x="5863772" y="0"/>
            <a:ext cx="6328228" cy="456718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B0AFF12-6D57-4978-8FA7-F61BCBB383C3}"/>
              </a:ext>
            </a:extLst>
          </p:cNvPr>
          <p:cNvSpPr/>
          <p:nvPr/>
        </p:nvSpPr>
        <p:spPr>
          <a:xfrm>
            <a:off x="5477796" y="2595035"/>
            <a:ext cx="429519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6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E28239-2820-4DCE-A8CB-FF77B3FF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0" y="92813"/>
            <a:ext cx="11094121" cy="6672374"/>
          </a:xfrm>
          <a:prstGeom prst="rect">
            <a:avLst/>
          </a:prstGeom>
        </p:spPr>
      </p:pic>
      <p:sp>
        <p:nvSpPr>
          <p:cNvPr id="2" name="左大括号 1">
            <a:extLst>
              <a:ext uri="{FF2B5EF4-FFF2-40B4-BE49-F238E27FC236}">
                <a16:creationId xmlns:a16="http://schemas.microsoft.com/office/drawing/2014/main" id="{DDAE205D-4E70-476E-8264-8F06CC377587}"/>
              </a:ext>
            </a:extLst>
          </p:cNvPr>
          <p:cNvSpPr/>
          <p:nvPr/>
        </p:nvSpPr>
        <p:spPr>
          <a:xfrm flipH="1">
            <a:off x="10437750" y="1283247"/>
            <a:ext cx="403153" cy="2519496"/>
          </a:xfrm>
          <a:prstGeom prst="leftBrace">
            <a:avLst>
              <a:gd name="adj1" fmla="val 673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4CD559-F7FA-42B8-9AC8-DBD8E4659939}"/>
              </a:ext>
            </a:extLst>
          </p:cNvPr>
          <p:cNvSpPr txBox="1"/>
          <p:nvPr/>
        </p:nvSpPr>
        <p:spPr>
          <a:xfrm>
            <a:off x="11025520" y="2175459"/>
            <a:ext cx="92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必经步骤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101E1275-2BC7-4599-B150-1A7487AE7EC3}"/>
              </a:ext>
            </a:extLst>
          </p:cNvPr>
          <p:cNvSpPr/>
          <p:nvPr/>
        </p:nvSpPr>
        <p:spPr>
          <a:xfrm flipH="1">
            <a:off x="9449787" y="4064000"/>
            <a:ext cx="379614" cy="1644097"/>
          </a:xfrm>
          <a:prstGeom prst="leftBrace">
            <a:avLst>
              <a:gd name="adj1" fmla="val 6734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E1B6D6-F5CF-4D8A-AB4C-1DF1C631FB78}"/>
              </a:ext>
            </a:extLst>
          </p:cNvPr>
          <p:cNvSpPr txBox="1"/>
          <p:nvPr/>
        </p:nvSpPr>
        <p:spPr>
          <a:xfrm>
            <a:off x="9979129" y="468254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不同指令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具体步骤不同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0AAFE4-CEF2-4292-8379-1F378C4C566B}"/>
              </a:ext>
            </a:extLst>
          </p:cNvPr>
          <p:cNvSpPr txBox="1"/>
          <p:nvPr/>
        </p:nvSpPr>
        <p:spPr>
          <a:xfrm>
            <a:off x="6000824" y="6044609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区分指令和数据的依据：指令周期的不同阶段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3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1690" y="199683"/>
            <a:ext cx="1828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4C9BB2-BD2A-452B-95B6-AE1558E65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11930"/>
          <a:stretch/>
        </p:blipFill>
        <p:spPr>
          <a:xfrm>
            <a:off x="819379" y="92526"/>
            <a:ext cx="10553241" cy="66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62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32CE9EB-50BF-4E51-8939-A667E16C5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62"/>
          <a:stretch/>
        </p:blipFill>
        <p:spPr>
          <a:xfrm>
            <a:off x="8261353" y="5621696"/>
            <a:ext cx="3788602" cy="4001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513112" y="76769"/>
            <a:ext cx="516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计算机系统的层次结构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9B72D0F-0DF7-4946-985C-356C62730637}"/>
              </a:ext>
            </a:extLst>
          </p:cNvPr>
          <p:cNvSpPr/>
          <p:nvPr/>
        </p:nvSpPr>
        <p:spPr>
          <a:xfrm>
            <a:off x="2883569" y="5606717"/>
            <a:ext cx="2454442" cy="7098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微程序设计级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97600D2-DD49-4A5A-9203-7210C3142767}"/>
              </a:ext>
            </a:extLst>
          </p:cNvPr>
          <p:cNvSpPr/>
          <p:nvPr/>
        </p:nvSpPr>
        <p:spPr>
          <a:xfrm>
            <a:off x="2883569" y="4438148"/>
            <a:ext cx="2454442" cy="7098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一般机器级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3C783BD-D955-49BA-AB15-ED528B868F05}"/>
              </a:ext>
            </a:extLst>
          </p:cNvPr>
          <p:cNvSpPr/>
          <p:nvPr/>
        </p:nvSpPr>
        <p:spPr>
          <a:xfrm>
            <a:off x="2883569" y="3269581"/>
            <a:ext cx="2454442" cy="7098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操作系统级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B25B84E-A09A-49ED-9BB1-40F45A760AC0}"/>
              </a:ext>
            </a:extLst>
          </p:cNvPr>
          <p:cNvSpPr/>
          <p:nvPr/>
        </p:nvSpPr>
        <p:spPr>
          <a:xfrm>
            <a:off x="2883569" y="2101014"/>
            <a:ext cx="2454442" cy="7098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汇编语言级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3DDD584-6A43-4E5A-98B6-13A4EFAFF029}"/>
              </a:ext>
            </a:extLst>
          </p:cNvPr>
          <p:cNvSpPr/>
          <p:nvPr/>
        </p:nvSpPr>
        <p:spPr>
          <a:xfrm>
            <a:off x="2883569" y="932447"/>
            <a:ext cx="2454442" cy="7098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高级语言级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BCA4F623-45D0-46AF-AB75-09D75860ABF1}"/>
              </a:ext>
            </a:extLst>
          </p:cNvPr>
          <p:cNvSpPr/>
          <p:nvPr/>
        </p:nvSpPr>
        <p:spPr>
          <a:xfrm>
            <a:off x="3888206" y="5190873"/>
            <a:ext cx="445169" cy="3729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087589AF-98A1-4157-8931-F682E30DD215}"/>
              </a:ext>
            </a:extLst>
          </p:cNvPr>
          <p:cNvSpPr/>
          <p:nvPr/>
        </p:nvSpPr>
        <p:spPr>
          <a:xfrm>
            <a:off x="3888206" y="4022306"/>
            <a:ext cx="445169" cy="3729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31C503E-3F44-438B-82A0-1AEB1DE26844}"/>
              </a:ext>
            </a:extLst>
          </p:cNvPr>
          <p:cNvSpPr/>
          <p:nvPr/>
        </p:nvSpPr>
        <p:spPr>
          <a:xfrm>
            <a:off x="3888206" y="2853739"/>
            <a:ext cx="445169" cy="3729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47D18E52-50F9-4CC7-8690-D52FAF3D879F}"/>
              </a:ext>
            </a:extLst>
          </p:cNvPr>
          <p:cNvSpPr/>
          <p:nvPr/>
        </p:nvSpPr>
        <p:spPr>
          <a:xfrm>
            <a:off x="3888206" y="1685172"/>
            <a:ext cx="445169" cy="372980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CA282C-F2A4-4D83-9BC8-245BC80327F8}"/>
              </a:ext>
            </a:extLst>
          </p:cNvPr>
          <p:cNvSpPr txBox="1"/>
          <p:nvPr/>
        </p:nvSpPr>
        <p:spPr>
          <a:xfrm>
            <a:off x="5602597" y="456224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执行二进制机器指令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56A4D-E50C-458E-A21F-D476E5CE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01"/>
          <a:stretch/>
        </p:blipFill>
        <p:spPr>
          <a:xfrm>
            <a:off x="8095587" y="4467244"/>
            <a:ext cx="3788602" cy="11394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09F0BFB-C3F0-469D-99D0-28F94D977EED}"/>
              </a:ext>
            </a:extLst>
          </p:cNvPr>
          <p:cNvSpPr txBox="1"/>
          <p:nvPr/>
        </p:nvSpPr>
        <p:spPr>
          <a:xfrm>
            <a:off x="5602597" y="562169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由硬件直接执行微指令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294CAB-7619-4C6E-A93E-D3F83BE56077}"/>
              </a:ext>
            </a:extLst>
          </p:cNvPr>
          <p:cNvSpPr txBox="1"/>
          <p:nvPr/>
        </p:nvSpPr>
        <p:spPr>
          <a:xfrm>
            <a:off x="5602597" y="3436049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向上提供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广义指令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D09FBB-AFE6-4D52-BD1C-7F445274A191}"/>
              </a:ext>
            </a:extLst>
          </p:cNvPr>
          <p:cNvSpPr txBox="1"/>
          <p:nvPr/>
        </p:nvSpPr>
        <p:spPr>
          <a:xfrm>
            <a:off x="5602596" y="225564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用汇编程序翻译成机器语言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147B1D-2180-4822-82D9-A243B68C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080" y="2196177"/>
            <a:ext cx="1243013" cy="91916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2B4AB35-981D-4401-BA4E-3972AD960CA5}"/>
              </a:ext>
            </a:extLst>
          </p:cNvPr>
          <p:cNvSpPr txBox="1"/>
          <p:nvPr/>
        </p:nvSpPr>
        <p:spPr>
          <a:xfrm>
            <a:off x="5602596" y="112082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用编译程序翻译成汇编语言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93471A8-FA62-464E-A61D-FA0F988A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100" y="1058887"/>
            <a:ext cx="1243014" cy="5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1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  <p:bldP spid="23" grpId="0" animBg="1"/>
      <p:bldP spid="24" grpId="0" animBg="1"/>
      <p:bldP spid="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38340" y="126526"/>
            <a:ext cx="331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大家熟悉的硬件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B85E9-413F-4201-B65F-C2E3AFD1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124"/>
            <a:ext cx="12192000" cy="44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38340" y="126526"/>
            <a:ext cx="331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大家熟悉的硬件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9F30C-F6A9-432F-B5F1-C29CE2BA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2038"/>
            <a:ext cx="12192000" cy="42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4438340" y="126526"/>
            <a:ext cx="3315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大家熟悉的硬件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1CE0CC-BF62-4950-B99F-D7DB424CA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r="12305"/>
          <a:stretch/>
        </p:blipFill>
        <p:spPr bwMode="auto">
          <a:xfrm>
            <a:off x="491694" y="1164869"/>
            <a:ext cx="5604305" cy="50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F009BF7-7DAA-4C21-92AC-623B89C98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r="7650"/>
          <a:stretch/>
        </p:blipFill>
        <p:spPr bwMode="auto">
          <a:xfrm>
            <a:off x="6586883" y="1308082"/>
            <a:ext cx="4965846" cy="49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6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743169" y="162621"/>
            <a:ext cx="470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计算机硬件能识别的数据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3F817B-2D6A-4B16-9D2C-F9EA37F0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5" y="1561536"/>
            <a:ext cx="5137198" cy="34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513D0E-B0D7-4947-8C68-90BC01F43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85" y="1407694"/>
            <a:ext cx="4097970" cy="37349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554B8E-506D-4DD1-AB7B-9909106E1541}"/>
              </a:ext>
            </a:extLst>
          </p:cNvPr>
          <p:cNvSpPr txBox="1"/>
          <p:nvPr/>
        </p:nvSpPr>
        <p:spPr>
          <a:xfrm>
            <a:off x="889146" y="5142622"/>
            <a:ext cx="4878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计算机硬件唯一能识别的数据</a:t>
            </a:r>
            <a:r>
              <a:rPr lang="en-US" altLang="zh-CN" sz="2000" dirty="0"/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二进制</a:t>
            </a:r>
            <a:r>
              <a:rPr lang="en-US" altLang="zh-CN" sz="2000" dirty="0">
                <a:solidFill>
                  <a:srgbClr val="FF0000"/>
                </a:solidFill>
              </a:rPr>
              <a:t>0/1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0C46EC-4660-4B77-812E-D824C1F3DDD9}"/>
              </a:ext>
            </a:extLst>
          </p:cNvPr>
          <p:cNvSpPr txBox="1"/>
          <p:nvPr/>
        </p:nvSpPr>
        <p:spPr>
          <a:xfrm>
            <a:off x="7852738" y="5082465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用高低电平分别表示</a:t>
            </a:r>
            <a:r>
              <a:rPr lang="en-US" altLang="zh-CN" sz="2000" dirty="0"/>
              <a:t>0/1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1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743169" y="162621"/>
            <a:ext cx="470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二进制数据的传输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BC1D7-E1BA-4A26-8ED6-979C7969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95999" y="1105088"/>
            <a:ext cx="5402179" cy="5249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441336-9C27-4B62-A9C1-A2CBE73CF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42"/>
          <a:stretch/>
        </p:blipFill>
        <p:spPr>
          <a:xfrm>
            <a:off x="693820" y="1105088"/>
            <a:ext cx="4792580" cy="52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6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3062</TotalTime>
  <Words>2589</Words>
  <Application>Microsoft Office PowerPoint</Application>
  <PresentationFormat>宽屏</PresentationFormat>
  <Paragraphs>308</Paragraphs>
  <Slides>47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等线</vt:lpstr>
      <vt:lpstr>微软雅黑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jihui han</dc:creator>
  <cp:lastModifiedBy>jihui han</cp:lastModifiedBy>
  <cp:revision>128</cp:revision>
  <dcterms:created xsi:type="dcterms:W3CDTF">2021-08-27T06:37:00Z</dcterms:created>
  <dcterms:modified xsi:type="dcterms:W3CDTF">2023-02-15T05:04:31Z</dcterms:modified>
</cp:coreProperties>
</file>